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2575-8944-4048-9396-D627F620CF93}" type="datetimeFigureOut">
              <a:rPr lang="sk-SK" smtClean="0"/>
              <a:pPr/>
              <a:t>19.12.2021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31EC-E063-43A5-BFCA-B34433F0549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2575-8944-4048-9396-D627F620CF93}" type="datetimeFigureOut">
              <a:rPr lang="sk-SK" smtClean="0"/>
              <a:pPr/>
              <a:t>19.12.2021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31EC-E063-43A5-BFCA-B34433F0549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2575-8944-4048-9396-D627F620CF93}" type="datetimeFigureOut">
              <a:rPr lang="sk-SK" smtClean="0"/>
              <a:pPr/>
              <a:t>19.12.2021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31EC-E063-43A5-BFCA-B34433F0549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2575-8944-4048-9396-D627F620CF93}" type="datetimeFigureOut">
              <a:rPr lang="sk-SK" smtClean="0"/>
              <a:pPr/>
              <a:t>19.12.2021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31EC-E063-43A5-BFCA-B34433F0549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2575-8944-4048-9396-D627F620CF93}" type="datetimeFigureOut">
              <a:rPr lang="sk-SK" smtClean="0"/>
              <a:pPr/>
              <a:t>19.12.2021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31EC-E063-43A5-BFCA-B34433F0549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2575-8944-4048-9396-D627F620CF93}" type="datetimeFigureOut">
              <a:rPr lang="sk-SK" smtClean="0"/>
              <a:pPr/>
              <a:t>19.12.2021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31EC-E063-43A5-BFCA-B34433F0549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2575-8944-4048-9396-D627F620CF93}" type="datetimeFigureOut">
              <a:rPr lang="sk-SK" smtClean="0"/>
              <a:pPr/>
              <a:t>19.12.2021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31EC-E063-43A5-BFCA-B34433F0549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2575-8944-4048-9396-D627F620CF93}" type="datetimeFigureOut">
              <a:rPr lang="sk-SK" smtClean="0"/>
              <a:pPr/>
              <a:t>19.12.2021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31EC-E063-43A5-BFCA-B34433F0549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2575-8944-4048-9396-D627F620CF93}" type="datetimeFigureOut">
              <a:rPr lang="sk-SK" smtClean="0"/>
              <a:pPr/>
              <a:t>19.12.2021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31EC-E063-43A5-BFCA-B34433F0549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2575-8944-4048-9396-D627F620CF93}" type="datetimeFigureOut">
              <a:rPr lang="sk-SK" smtClean="0"/>
              <a:pPr/>
              <a:t>19.12.2021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31EC-E063-43A5-BFCA-B34433F0549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2575-8944-4048-9396-D627F620CF93}" type="datetimeFigureOut">
              <a:rPr lang="sk-SK" smtClean="0"/>
              <a:pPr/>
              <a:t>19.12.2021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731EC-E063-43A5-BFCA-B34433F0549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F92575-8944-4048-9396-D627F620CF93}" type="datetimeFigureOut">
              <a:rPr lang="sk-SK" smtClean="0"/>
              <a:pPr/>
              <a:t>19.12.2021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731EC-E063-43A5-BFCA-B34433F05497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TRÁVIACA SÚSTAVA </a:t>
            </a:r>
            <a:br>
              <a:rPr lang="sk-SK" b="1" dirty="0" smtClean="0"/>
            </a:br>
            <a:r>
              <a:rPr lang="sk-SK" b="1" dirty="0" smtClean="0"/>
              <a:t>7. ročník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tx1"/>
                </a:solidFill>
              </a:rPr>
              <a:t>Mgr. Katarína Tabaková</a:t>
            </a:r>
            <a:endParaRPr lang="sk-SK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754408"/>
          </a:xfrm>
        </p:spPr>
        <p:txBody>
          <a:bodyPr/>
          <a:lstStyle/>
          <a:p>
            <a:r>
              <a:rPr lang="sk-SK" sz="4400" b="1" dirty="0" smtClean="0"/>
              <a:t>PEČEŇ</a:t>
            </a:r>
            <a:endParaRPr lang="sk-SK" sz="4400" b="1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k-SK" sz="2400" dirty="0" smtClean="0"/>
              <a:t>Pečeň je najväčšia</a:t>
            </a:r>
          </a:p>
          <a:p>
            <a:r>
              <a:rPr lang="sk-SK" sz="2400" dirty="0" smtClean="0"/>
              <a:t>žľaza v ľudskom tele,</a:t>
            </a:r>
          </a:p>
          <a:p>
            <a:r>
              <a:rPr lang="sk-SK" sz="2400" dirty="0" smtClean="0"/>
              <a:t>ktorá má hmotnosť asi</a:t>
            </a:r>
          </a:p>
          <a:p>
            <a:r>
              <a:rPr lang="sk-SK" sz="2400" dirty="0" smtClean="0"/>
              <a:t>1500g.</a:t>
            </a:r>
          </a:p>
          <a:p>
            <a:r>
              <a:rPr lang="sk-SK" sz="2400" dirty="0" smtClean="0"/>
              <a:t>Funkcia pečene: </a:t>
            </a:r>
          </a:p>
          <a:p>
            <a:pPr lvl="1">
              <a:buFont typeface="Wingdings" pitchFamily="2" charset="2"/>
              <a:buChar char="Ø"/>
            </a:pPr>
            <a:r>
              <a:rPr lang="sk-SK" sz="2400" dirty="0" smtClean="0"/>
              <a:t>Zneškodňuje jedovaté látky, </a:t>
            </a:r>
          </a:p>
          <a:p>
            <a:pPr lvl="1">
              <a:buFont typeface="Wingdings" pitchFamily="2" charset="2"/>
              <a:buChar char="Ø"/>
            </a:pPr>
            <a:r>
              <a:rPr lang="sk-SK" sz="2400" dirty="0" smtClean="0"/>
              <a:t>vytvára žlč, ktorá trávi tuky. </a:t>
            </a:r>
          </a:p>
          <a:p>
            <a:endParaRPr lang="sk-SK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356992"/>
            <a:ext cx="3096344" cy="2501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836712"/>
            <a:ext cx="28575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Tenké črevo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Tenké črevo je zložené z troch častí:</a:t>
            </a:r>
          </a:p>
          <a:p>
            <a:pPr lvl="1">
              <a:buFont typeface="Wingdings" pitchFamily="2" charset="2"/>
              <a:buChar char="Ø"/>
            </a:pPr>
            <a:r>
              <a:rPr lang="sk-SK" b="1" dirty="0" smtClean="0"/>
              <a:t>dvanástnik </a:t>
            </a:r>
            <a:r>
              <a:rPr lang="sk-SK" dirty="0" smtClean="0"/>
              <a:t>– je za žalúdkom; ústia sem vývody pečene a </a:t>
            </a:r>
            <a:r>
              <a:rPr lang="sk-SK" dirty="0" err="1" smtClean="0"/>
              <a:t>pakreasu</a:t>
            </a:r>
            <a:endParaRPr lang="sk-SK" dirty="0" smtClean="0"/>
          </a:p>
          <a:p>
            <a:pPr lvl="1">
              <a:buFont typeface="Wingdings" pitchFamily="2" charset="2"/>
              <a:buChar char="Ø"/>
            </a:pPr>
            <a:r>
              <a:rPr lang="sk-SK" b="1" dirty="0" err="1" smtClean="0"/>
              <a:t>lačník</a:t>
            </a:r>
            <a:endParaRPr lang="sk-SK" dirty="0" smtClean="0"/>
          </a:p>
          <a:p>
            <a:pPr lvl="1">
              <a:buFont typeface="Wingdings" pitchFamily="2" charset="2"/>
              <a:buChar char="Ø"/>
            </a:pPr>
            <a:r>
              <a:rPr lang="sk-SK" b="1" dirty="0" smtClean="0"/>
              <a:t>Bedrovník</a:t>
            </a:r>
            <a:endParaRPr lang="sk-SK" dirty="0" smtClean="0"/>
          </a:p>
          <a:p>
            <a:r>
              <a:rPr lang="sk-SK" dirty="0" smtClean="0"/>
              <a:t>Tenké črevo je 4 až 5 m dlhé a 3 až 3,5 cm široké. Jeho sliznica tvorí mnohé riasy a je v nej mnoho jemných výbežkov - </a:t>
            </a:r>
            <a:r>
              <a:rPr lang="sk-SK" b="1" dirty="0" smtClean="0"/>
              <a:t>klkov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Hrubé črevo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pt-BR" dirty="0" smtClean="0"/>
              <a:t>Hrubé črevo je asi 1,5 m</a:t>
            </a:r>
            <a:endParaRPr lang="sk-SK" dirty="0" smtClean="0"/>
          </a:p>
          <a:p>
            <a:pPr>
              <a:buNone/>
            </a:pPr>
            <a:r>
              <a:rPr lang="pt-BR" dirty="0" smtClean="0"/>
              <a:t>dlhé a 5-7 cm široké.</a:t>
            </a:r>
            <a:r>
              <a:rPr lang="sk-SK" dirty="0" smtClean="0"/>
              <a:t> </a:t>
            </a:r>
          </a:p>
          <a:p>
            <a:pPr>
              <a:buNone/>
            </a:pPr>
            <a:endParaRPr lang="sk-SK" dirty="0" smtClean="0"/>
          </a:p>
          <a:p>
            <a:pPr>
              <a:buFont typeface="Wingdings" pitchFamily="2" charset="2"/>
              <a:buChar char="§"/>
            </a:pPr>
            <a:r>
              <a:rPr lang="sk-SK" dirty="0" smtClean="0"/>
              <a:t>Na obsah hrubého</a:t>
            </a:r>
          </a:p>
          <a:p>
            <a:pPr>
              <a:buNone/>
            </a:pPr>
            <a:r>
              <a:rPr lang="sk-SK" dirty="0" smtClean="0"/>
              <a:t>čreva výrazne pôsobí </a:t>
            </a:r>
          </a:p>
          <a:p>
            <a:pPr>
              <a:buNone/>
            </a:pPr>
            <a:r>
              <a:rPr lang="sk-SK" dirty="0" smtClean="0"/>
              <a:t>činnosť  baktérií, </a:t>
            </a:r>
          </a:p>
          <a:p>
            <a:pPr>
              <a:buNone/>
            </a:pPr>
            <a:r>
              <a:rPr lang="sk-SK" dirty="0" smtClean="0"/>
              <a:t>ktorými sú:</a:t>
            </a:r>
          </a:p>
          <a:p>
            <a:pPr lvl="1">
              <a:buFont typeface="Wingdings" pitchFamily="2" charset="2"/>
              <a:buChar char="Ø"/>
            </a:pPr>
            <a:r>
              <a:rPr lang="sk-SK" b="1" dirty="0" smtClean="0"/>
              <a:t>kvasné baktérie</a:t>
            </a:r>
            <a:r>
              <a:rPr lang="sk-SK" dirty="0" smtClean="0"/>
              <a:t> (</a:t>
            </a:r>
            <a:r>
              <a:rPr lang="sk-SK" i="1" dirty="0" err="1" smtClean="0"/>
              <a:t>Escherichia</a:t>
            </a:r>
            <a:r>
              <a:rPr lang="sk-SK" i="1" dirty="0" smtClean="0"/>
              <a:t> </a:t>
            </a:r>
            <a:r>
              <a:rPr lang="sk-SK" i="1" dirty="0" err="1" smtClean="0"/>
              <a:t>coli</a:t>
            </a:r>
            <a:r>
              <a:rPr lang="sk-SK" dirty="0" smtClean="0"/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lang="sk-SK" b="1" dirty="0" smtClean="0"/>
              <a:t>hnilobné baktérie</a:t>
            </a:r>
            <a:r>
              <a:rPr lang="sk-SK" dirty="0" smtClean="0"/>
              <a:t>.</a:t>
            </a:r>
          </a:p>
          <a:p>
            <a:pPr lvl="1">
              <a:buFont typeface="Wingdings" pitchFamily="2" charset="2"/>
              <a:buChar char="Ø"/>
            </a:pPr>
            <a:endParaRPr lang="sk-SK" dirty="0" smtClean="0"/>
          </a:p>
          <a:p>
            <a:pPr lvl="1">
              <a:buNone/>
            </a:pPr>
            <a:r>
              <a:rPr lang="sk-SK" dirty="0" smtClean="0"/>
              <a:t>Činnosťou baktérií a </a:t>
            </a:r>
          </a:p>
          <a:p>
            <a:pPr lvl="1">
              <a:buNone/>
            </a:pPr>
            <a:r>
              <a:rPr lang="sk-SK" dirty="0" smtClean="0"/>
              <a:t>zahusťovaním sa obsah</a:t>
            </a:r>
          </a:p>
          <a:p>
            <a:pPr lvl="1">
              <a:buNone/>
            </a:pPr>
            <a:r>
              <a:rPr lang="sk-SK" dirty="0" smtClean="0"/>
              <a:t> hrubého čreva mení na</a:t>
            </a:r>
          </a:p>
          <a:p>
            <a:pPr lvl="1">
              <a:buNone/>
            </a:pPr>
            <a:r>
              <a:rPr lang="sk-SK" dirty="0" smtClean="0"/>
              <a:t> </a:t>
            </a:r>
            <a:r>
              <a:rPr lang="sk-SK" b="1" dirty="0" smtClean="0"/>
              <a:t>výkaly (fekálie)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412776"/>
            <a:ext cx="302433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1"/>
                </a:solidFill>
              </a:rPr>
              <a:t>Zásady stravovania</a:t>
            </a:r>
            <a:endParaRPr lang="sk-SK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sk-SK" dirty="0" smtClean="0"/>
              <a:t>1. Dokonale rozžuj potravu.</a:t>
            </a:r>
          </a:p>
          <a:p>
            <a:pPr marL="457200" indent="-457200">
              <a:buNone/>
            </a:pPr>
            <a:r>
              <a:rPr lang="sk-SK" dirty="0" smtClean="0"/>
              <a:t>2. Nepi príliš horúce a studené nápoje.</a:t>
            </a:r>
          </a:p>
          <a:p>
            <a:pPr marL="457200" indent="-457200">
              <a:buNone/>
            </a:pPr>
            <a:r>
              <a:rPr lang="sk-SK" dirty="0" smtClean="0"/>
              <a:t>3. Stravuj sa pravidelne.</a:t>
            </a:r>
          </a:p>
          <a:p>
            <a:pPr marL="457200" indent="-457200">
              <a:buNone/>
            </a:pPr>
            <a:r>
              <a:rPr lang="sk-SK" dirty="0" smtClean="0"/>
              <a:t>4. Neprejedaj sa.</a:t>
            </a:r>
          </a:p>
          <a:p>
            <a:pPr marL="457200" indent="-457200">
              <a:buNone/>
            </a:pPr>
            <a:r>
              <a:rPr lang="sk-SK" dirty="0" smtClean="0"/>
              <a:t>5. Večeraj aspoň dve   hodiny pred spaním.</a:t>
            </a:r>
          </a:p>
          <a:p>
            <a:pPr marL="457200" indent="-457200">
              <a:buNone/>
            </a:pPr>
            <a:r>
              <a:rPr lang="sk-SK" dirty="0" smtClean="0"/>
              <a:t>6. Dodržiavaj pitný režim.</a:t>
            </a:r>
          </a:p>
          <a:p>
            <a:pPr marL="457200" indent="-457200">
              <a:buNone/>
            </a:pPr>
            <a:r>
              <a:rPr lang="sk-SK" dirty="0" smtClean="0"/>
              <a:t>7. Dopraj si denne dostatok čerstvej zeleniny a ovocia.</a:t>
            </a:r>
          </a:p>
          <a:p>
            <a:pPr>
              <a:buNone/>
            </a:pPr>
            <a:r>
              <a:rPr lang="sk-SK" dirty="0" smtClean="0"/>
              <a:t>8. Príjemné stolovanie prispieva k pohode pri jedle.</a:t>
            </a:r>
          </a:p>
          <a:p>
            <a:pPr>
              <a:buNone/>
            </a:pPr>
            <a:r>
              <a:rPr lang="sk-SK" dirty="0" smtClean="0"/>
              <a:t>9. Venuj pozornosť  uskladneniu potravy.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Ďakujem za pozornosť</a:t>
            </a:r>
            <a:endParaRPr lang="sk-SK" b="1" dirty="0"/>
          </a:p>
        </p:txBody>
      </p:sp>
      <p:pic>
        <p:nvPicPr>
          <p:cNvPr id="1026" name="Picture 2" descr="Гифка hermoso гиф картинка, скачать анимированный gif на GIF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708920"/>
            <a:ext cx="3528392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k-SK" sz="2800" b="1" dirty="0" smtClean="0">
                <a:solidFill>
                  <a:srgbClr val="0070C0"/>
                </a:solidFill>
              </a:rPr>
              <a:t>Tráviacu sústavu</a:t>
            </a:r>
            <a:r>
              <a:rPr lang="sk-SK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sk-SK" sz="2800" dirty="0" smtClean="0"/>
              <a:t>tvorí skupina orgánov, ktoré zabezpečujú tráviaci proces. Začína  sa prijímacím otvorom – ústami a končí vylučovacím otvorom- konečníkom.</a:t>
            </a:r>
            <a:br>
              <a:rPr lang="sk-SK" sz="2800" dirty="0" smtClean="0"/>
            </a:br>
            <a:r>
              <a:rPr lang="sk-SK" sz="2800" dirty="0" smtClean="0"/>
              <a:t/>
            </a:r>
            <a:br>
              <a:rPr lang="sk-SK" sz="2800" dirty="0" smtClean="0"/>
            </a:br>
            <a:r>
              <a:rPr lang="sk-SK" sz="2800" b="1" dirty="0" smtClean="0">
                <a:solidFill>
                  <a:srgbClr val="0070C0"/>
                </a:solidFill>
              </a:rPr>
              <a:t>Hlavné funkcie</a:t>
            </a:r>
            <a:r>
              <a:rPr lang="sk-SK" sz="2800" dirty="0" smtClean="0">
                <a:solidFill>
                  <a:srgbClr val="0070C0"/>
                </a:solidFill>
              </a:rPr>
              <a:t> </a:t>
            </a:r>
            <a:r>
              <a:rPr lang="sk-SK" sz="2800" dirty="0" smtClean="0"/>
              <a:t>tráviacej sústavy možno rozdeliť podľa typu výkonu na:</a:t>
            </a:r>
            <a:br>
              <a:rPr lang="sk-SK" sz="2800" dirty="0" smtClean="0"/>
            </a:br>
            <a:r>
              <a:rPr lang="sk-SK" sz="2800" dirty="0" smtClean="0"/>
              <a:t> * </a:t>
            </a:r>
            <a:r>
              <a:rPr lang="sk-SK" sz="2800" i="1" dirty="0" smtClean="0"/>
              <a:t>príjem potravy</a:t>
            </a:r>
            <a:r>
              <a:rPr lang="sk-SK" sz="2800" dirty="0" smtClean="0"/>
              <a:t/>
            </a:r>
            <a:br>
              <a:rPr lang="sk-SK" sz="2800" dirty="0" smtClean="0"/>
            </a:br>
            <a:r>
              <a:rPr lang="sk-SK" sz="2800" dirty="0" smtClean="0"/>
              <a:t> * </a:t>
            </a:r>
            <a:r>
              <a:rPr lang="sk-SK" sz="2800" i="1" dirty="0" smtClean="0"/>
              <a:t>trávenie</a:t>
            </a:r>
            <a:r>
              <a:rPr lang="sk-SK" sz="2800" dirty="0" smtClean="0"/>
              <a:t/>
            </a:r>
            <a:br>
              <a:rPr lang="sk-SK" sz="2800" dirty="0" smtClean="0"/>
            </a:br>
            <a:r>
              <a:rPr lang="sk-SK" sz="2800" dirty="0" smtClean="0"/>
              <a:t> * </a:t>
            </a:r>
            <a:r>
              <a:rPr lang="sk-SK" sz="2800" i="1" dirty="0" smtClean="0"/>
              <a:t>vstrebávanie</a:t>
            </a:r>
            <a:r>
              <a:rPr lang="sk-SK" sz="2800" dirty="0" smtClean="0"/>
              <a:t/>
            </a:r>
            <a:br>
              <a:rPr lang="sk-SK" sz="2800" dirty="0" smtClean="0"/>
            </a:br>
            <a:r>
              <a:rPr lang="sk-SK" sz="2800" dirty="0" smtClean="0"/>
              <a:t> * </a:t>
            </a:r>
            <a:r>
              <a:rPr lang="sk-SK" sz="2800" i="1" dirty="0" smtClean="0"/>
              <a:t>odstraňovanie nestráviteľných odpadových látok.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1"/>
                </a:solidFill>
              </a:rPr>
              <a:t>Tráviacu rúru tvorí:</a:t>
            </a:r>
            <a:endParaRPr lang="sk-SK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endParaRPr lang="sk-SK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sk-SK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sk-SK" sz="2800" dirty="0" smtClean="0"/>
              <a:t>ústna dutina</a:t>
            </a:r>
          </a:p>
          <a:p>
            <a:pPr>
              <a:buFont typeface="Wingdings" pitchFamily="2" charset="2"/>
              <a:buChar char="§"/>
            </a:pPr>
            <a:r>
              <a:rPr lang="sk-SK" sz="2800" dirty="0" smtClean="0"/>
              <a:t>hltan </a:t>
            </a:r>
          </a:p>
          <a:p>
            <a:pPr>
              <a:buFont typeface="Wingdings" pitchFamily="2" charset="2"/>
              <a:buChar char="§"/>
            </a:pPr>
            <a:r>
              <a:rPr lang="sk-SK" sz="2800" dirty="0" smtClean="0"/>
              <a:t>pažerák </a:t>
            </a:r>
          </a:p>
          <a:p>
            <a:pPr>
              <a:buFont typeface="Wingdings" pitchFamily="2" charset="2"/>
              <a:buChar char="§"/>
            </a:pPr>
            <a:r>
              <a:rPr lang="sk-SK" sz="2800" dirty="0" smtClean="0"/>
              <a:t>žalúdok</a:t>
            </a:r>
          </a:p>
          <a:p>
            <a:pPr>
              <a:buFont typeface="Wingdings" pitchFamily="2" charset="2"/>
              <a:buChar char="§"/>
            </a:pPr>
            <a:r>
              <a:rPr lang="sk-SK" sz="2800" dirty="0" smtClean="0"/>
              <a:t>tenké črevo</a:t>
            </a:r>
          </a:p>
          <a:p>
            <a:pPr>
              <a:buFont typeface="Wingdings" pitchFamily="2" charset="2"/>
              <a:buChar char="§"/>
            </a:pPr>
            <a:r>
              <a:rPr lang="sk-SK" sz="2800" dirty="0" smtClean="0"/>
              <a:t>hrubé črevo</a:t>
            </a:r>
          </a:p>
          <a:p>
            <a:pPr>
              <a:buFont typeface="Wingdings" pitchFamily="2" charset="2"/>
              <a:buChar char="§"/>
            </a:pPr>
            <a:r>
              <a:rPr lang="sk-SK" sz="2800" dirty="0" smtClean="0"/>
              <a:t>konečník</a:t>
            </a:r>
          </a:p>
          <a:p>
            <a:pPr>
              <a:buFont typeface="Wingdings" pitchFamily="2" charset="2"/>
              <a:buChar char="§"/>
            </a:pPr>
            <a:r>
              <a:rPr lang="sk-SK" sz="2800" dirty="0" smtClean="0"/>
              <a:t>análny (ritný) otvor</a:t>
            </a:r>
          </a:p>
          <a:p>
            <a:endParaRPr lang="sk-SK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4537" y="620688"/>
            <a:ext cx="4121919" cy="524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dirty="0" smtClean="0"/>
              <a:t>Ústna dutina</a:t>
            </a:r>
          </a:p>
          <a:p>
            <a:r>
              <a:rPr lang="sk-SK" dirty="0" smtClean="0"/>
              <a:t>V ústnej dutine začína tráviaca cesta. Zabezpečuje príjem potravy. V ústnej dutine prebieha mechanický reflex – </a:t>
            </a:r>
            <a:r>
              <a:rPr lang="sk-SK" b="1" dirty="0" smtClean="0"/>
              <a:t>žuvanie</a:t>
            </a:r>
            <a:r>
              <a:rPr lang="sk-SK" dirty="0" smtClean="0"/>
              <a:t>. Súčasťou ústnej dutiny sú </a:t>
            </a: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zuby</a:t>
            </a:r>
            <a:r>
              <a:rPr lang="sk-SK" dirty="0" smtClean="0"/>
              <a:t> a </a:t>
            </a: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jazyk</a:t>
            </a:r>
            <a:r>
              <a:rPr lang="sk-SK" dirty="0" smtClean="0"/>
              <a:t>.</a:t>
            </a:r>
          </a:p>
          <a:p>
            <a:pPr>
              <a:buNone/>
            </a:pPr>
            <a:r>
              <a:rPr lang="sk-SK" b="1" dirty="0" smtClean="0"/>
              <a:t>Jazyk</a:t>
            </a:r>
          </a:p>
          <a:p>
            <a:r>
              <a:rPr lang="sk-SK" dirty="0" smtClean="0"/>
              <a:t>Na jazyku sa nachádzajú chuťové poháriky s chuťovými bunkami. Jazyk sa podieľa spolu s hltacím reflexom pri hltaní potravy.</a:t>
            </a:r>
          </a:p>
          <a:p>
            <a:pPr>
              <a:buNone/>
            </a:pPr>
            <a:r>
              <a:rPr lang="sk-SK" b="1" dirty="0" smtClean="0"/>
              <a:t>Zuby</a:t>
            </a:r>
          </a:p>
          <a:p>
            <a:r>
              <a:rPr lang="sk-SK" dirty="0" smtClean="0"/>
              <a:t>Funkciou zubov  je mechanické spracovanie potravy, pričom sa podieľajú aj na artikulácii.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02624" cy="1415754"/>
          </a:xfrm>
        </p:spPr>
        <p:txBody>
          <a:bodyPr/>
          <a:lstStyle/>
          <a:p>
            <a:r>
              <a:rPr lang="sk-SK" sz="4000" b="1" dirty="0" smtClean="0">
                <a:solidFill>
                  <a:schemeClr val="accent1">
                    <a:lumMod val="75000"/>
                  </a:schemeClr>
                </a:solidFill>
              </a:rPr>
              <a:t>ZUBY</a:t>
            </a:r>
            <a:r>
              <a:rPr lang="sk-SK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sz="2800" dirty="0" smtClean="0"/>
              <a:t/>
            </a:r>
            <a:br>
              <a:rPr lang="sk-SK" sz="2800" dirty="0" smtClean="0"/>
            </a:br>
            <a:r>
              <a:rPr lang="sk-SK" sz="2800" b="1" dirty="0" smtClean="0"/>
              <a:t>Dočasný (mliečny) chrup,</a:t>
            </a:r>
            <a:r>
              <a:rPr lang="sk-SK" sz="2800" dirty="0" smtClean="0"/>
              <a:t> ktorý má 20 zubov a </a:t>
            </a:r>
            <a:br>
              <a:rPr lang="sk-SK" sz="2800" dirty="0" smtClean="0"/>
            </a:br>
            <a:r>
              <a:rPr lang="sk-SK" sz="2800" dirty="0" smtClean="0"/>
              <a:t>T</a:t>
            </a:r>
            <a:r>
              <a:rPr lang="sk-SK" sz="2800" b="1" dirty="0" smtClean="0"/>
              <a:t>rvalý chrup, </a:t>
            </a:r>
            <a:r>
              <a:rPr lang="sk-SK" sz="2800" dirty="0" smtClean="0"/>
              <a:t>ktorý má 32 zubov.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39552" y="1676400"/>
            <a:ext cx="3168352" cy="4572000"/>
          </a:xfrm>
        </p:spPr>
        <p:txBody>
          <a:bodyPr>
            <a:normAutofit/>
          </a:bodyPr>
          <a:lstStyle/>
          <a:p>
            <a:r>
              <a:rPr lang="sk-SK" sz="2000" dirty="0" smtClean="0"/>
              <a:t>Zub tvorí </a:t>
            </a:r>
            <a:r>
              <a:rPr lang="sk-SK" sz="2000" b="1" dirty="0" smtClean="0"/>
              <a:t>koreň</a:t>
            </a:r>
            <a:r>
              <a:rPr lang="sk-SK" sz="2000" dirty="0" smtClean="0"/>
              <a:t> a </a:t>
            </a:r>
            <a:r>
              <a:rPr lang="sk-SK" sz="2000" b="1" dirty="0" smtClean="0"/>
              <a:t>korunka</a:t>
            </a:r>
            <a:r>
              <a:rPr lang="sk-SK" sz="2000" dirty="0" smtClean="0"/>
              <a:t>. Na povrchu je zub pokrytý </a:t>
            </a:r>
            <a:r>
              <a:rPr lang="sk-SK" sz="2000" b="1" dirty="0" smtClean="0"/>
              <a:t>zubnou sklovinou</a:t>
            </a:r>
            <a:r>
              <a:rPr lang="sk-SK" sz="2000" dirty="0" smtClean="0"/>
              <a:t>. Stavebným materiálom zubov je </a:t>
            </a:r>
            <a:r>
              <a:rPr lang="sk-SK" sz="2000" b="1" dirty="0" smtClean="0"/>
              <a:t>zubovina</a:t>
            </a:r>
            <a:r>
              <a:rPr lang="sk-SK" sz="2000" dirty="0" smtClean="0"/>
              <a:t>. Vo vnútri zubu sa nachádza </a:t>
            </a:r>
            <a:r>
              <a:rPr lang="sk-SK" sz="2000" b="1" dirty="0" smtClean="0"/>
              <a:t>zubná dreň</a:t>
            </a:r>
            <a:r>
              <a:rPr lang="sk-SK" sz="2000" dirty="0" smtClean="0"/>
              <a:t>. </a:t>
            </a:r>
          </a:p>
          <a:p>
            <a:r>
              <a:rPr lang="sk-SK" sz="2000" b="1" dirty="0" smtClean="0"/>
              <a:t>Podľa tvaru rozoznávame štyri druhy zubov:</a:t>
            </a:r>
          </a:p>
          <a:p>
            <a:pPr lvl="1">
              <a:buFont typeface="Wingdings" pitchFamily="2" charset="2"/>
              <a:buChar char="Ø"/>
            </a:pPr>
            <a:r>
              <a:rPr lang="sk-SK" sz="2000" dirty="0" smtClean="0"/>
              <a:t>rezáky</a:t>
            </a:r>
          </a:p>
          <a:p>
            <a:pPr lvl="1">
              <a:buFont typeface="Wingdings" pitchFamily="2" charset="2"/>
              <a:buChar char="Ø"/>
            </a:pPr>
            <a:r>
              <a:rPr lang="sk-SK" sz="2000" dirty="0" smtClean="0"/>
              <a:t>očné zuby</a:t>
            </a:r>
          </a:p>
          <a:p>
            <a:pPr lvl="1">
              <a:buFont typeface="Wingdings" pitchFamily="2" charset="2"/>
              <a:buChar char="Ø"/>
            </a:pPr>
            <a:r>
              <a:rPr lang="sk-SK" sz="2000" dirty="0" smtClean="0"/>
              <a:t>črenové zuby </a:t>
            </a:r>
          </a:p>
          <a:p>
            <a:pPr lvl="1">
              <a:buFont typeface="Wingdings" pitchFamily="2" charset="2"/>
              <a:buChar char="Ø"/>
            </a:pPr>
            <a:r>
              <a:rPr lang="sk-SK" sz="2000" dirty="0" smtClean="0"/>
              <a:t>stoličky</a:t>
            </a:r>
          </a:p>
          <a:p>
            <a:endParaRPr lang="sk-SK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44823"/>
            <a:ext cx="2857500" cy="30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ĺžnik 5"/>
          <p:cNvSpPr/>
          <p:nvPr/>
        </p:nvSpPr>
        <p:spPr>
          <a:xfrm>
            <a:off x="3779912" y="5013176"/>
            <a:ext cx="4464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Prierez ľudským zubom. </a:t>
            </a:r>
            <a:r>
              <a:rPr lang="sk-SK" b="1" dirty="0" smtClean="0"/>
              <a:t>A</a:t>
            </a:r>
            <a:r>
              <a:rPr lang="sk-SK" dirty="0" smtClean="0"/>
              <a:t> - korunka, </a:t>
            </a:r>
            <a:r>
              <a:rPr lang="sk-SK" b="1" dirty="0" smtClean="0"/>
              <a:t>B</a:t>
            </a:r>
            <a:r>
              <a:rPr lang="sk-SK" dirty="0" smtClean="0"/>
              <a:t> - koreň; </a:t>
            </a:r>
            <a:r>
              <a:rPr lang="sk-SK" b="1" dirty="0" smtClean="0"/>
              <a:t>1</a:t>
            </a:r>
            <a:r>
              <a:rPr lang="sk-SK" dirty="0" smtClean="0"/>
              <a:t> - sklovina, </a:t>
            </a:r>
            <a:r>
              <a:rPr lang="sk-SK" b="1" dirty="0" smtClean="0"/>
              <a:t>2</a:t>
            </a:r>
            <a:r>
              <a:rPr lang="sk-SK" dirty="0" smtClean="0"/>
              <a:t> - zubovina, </a:t>
            </a:r>
            <a:r>
              <a:rPr lang="sk-SK" b="1" dirty="0" smtClean="0"/>
              <a:t>3</a:t>
            </a:r>
            <a:r>
              <a:rPr lang="sk-SK" dirty="0" smtClean="0"/>
              <a:t> - dreň, </a:t>
            </a:r>
            <a:r>
              <a:rPr lang="sk-SK" b="1" dirty="0" smtClean="0"/>
              <a:t>4</a:t>
            </a:r>
            <a:r>
              <a:rPr lang="sk-SK" dirty="0" smtClean="0"/>
              <a:t> - ďasná, </a:t>
            </a:r>
            <a:r>
              <a:rPr lang="sk-SK" b="1" dirty="0" smtClean="0"/>
              <a:t>5</a:t>
            </a:r>
            <a:r>
              <a:rPr lang="sk-SK" dirty="0" smtClean="0"/>
              <a:t> - cement, </a:t>
            </a:r>
            <a:r>
              <a:rPr lang="sk-SK" b="1" dirty="0" smtClean="0"/>
              <a:t>6</a:t>
            </a:r>
            <a:r>
              <a:rPr lang="sk-SK" dirty="0" smtClean="0"/>
              <a:t> - kosť, </a:t>
            </a:r>
            <a:r>
              <a:rPr lang="sk-SK" b="1" dirty="0" smtClean="0"/>
              <a:t>7</a:t>
            </a:r>
            <a:r>
              <a:rPr lang="sk-SK" dirty="0" smtClean="0"/>
              <a:t> - cieva, </a:t>
            </a:r>
            <a:r>
              <a:rPr lang="sk-SK" b="1" dirty="0" smtClean="0"/>
              <a:t>8</a:t>
            </a:r>
            <a:r>
              <a:rPr lang="sk-SK" dirty="0" smtClean="0"/>
              <a:t> - nerv.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Slinné žľazy: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Do ústnej dutiny ústia vývody troch párov veľkých slinných žliaz:</a:t>
            </a:r>
          </a:p>
          <a:p>
            <a:pPr lvl="1">
              <a:buFont typeface="Wingdings" pitchFamily="2" charset="2"/>
              <a:buChar char="Ø"/>
            </a:pPr>
            <a:r>
              <a:rPr lang="sk-SK" dirty="0" smtClean="0"/>
              <a:t>príušná žľaza</a:t>
            </a:r>
          </a:p>
          <a:p>
            <a:pPr lvl="1">
              <a:buFont typeface="Wingdings" pitchFamily="2" charset="2"/>
              <a:buChar char="Ø"/>
            </a:pPr>
            <a:r>
              <a:rPr lang="sk-SK" dirty="0" err="1" smtClean="0"/>
              <a:t>podsánková</a:t>
            </a:r>
            <a:r>
              <a:rPr lang="sk-SK" dirty="0" smtClean="0"/>
              <a:t> žľaza</a:t>
            </a:r>
          </a:p>
          <a:p>
            <a:pPr lvl="1">
              <a:buFont typeface="Wingdings" pitchFamily="2" charset="2"/>
              <a:buChar char="Ø"/>
            </a:pPr>
            <a:r>
              <a:rPr lang="sk-SK" dirty="0" err="1" smtClean="0"/>
              <a:t>podjazyková</a:t>
            </a:r>
            <a:r>
              <a:rPr lang="sk-SK" dirty="0" smtClean="0"/>
              <a:t> žľaza</a:t>
            </a:r>
          </a:p>
          <a:p>
            <a:pPr lvl="1">
              <a:buNone/>
            </a:pPr>
            <a:endParaRPr lang="sk-SK" dirty="0" smtClean="0"/>
          </a:p>
          <a:p>
            <a:r>
              <a:rPr lang="sk-SK" dirty="0" smtClean="0"/>
              <a:t>Ich produktom sú 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sliny</a:t>
            </a:r>
            <a:r>
              <a:rPr lang="sk-SK" dirty="0" smtClean="0"/>
              <a:t>, ktoré sú dôležité, lebo: </a:t>
            </a:r>
          </a:p>
          <a:p>
            <a:pPr lvl="1">
              <a:buFont typeface="Wingdings" pitchFamily="2" charset="2"/>
              <a:buChar char="Ø"/>
            </a:pPr>
            <a:r>
              <a:rPr lang="sk-SK" dirty="0" smtClean="0"/>
              <a:t>navlhčujú a zmäkčujú potravu, </a:t>
            </a:r>
          </a:p>
          <a:p>
            <a:pPr lvl="1">
              <a:buFont typeface="Wingdings" pitchFamily="2" charset="2"/>
              <a:buChar char="Ø"/>
            </a:pPr>
            <a:r>
              <a:rPr lang="sk-SK" dirty="0" smtClean="0"/>
              <a:t>uľahčujú žuvanie , </a:t>
            </a:r>
          </a:p>
          <a:p>
            <a:pPr lvl="1">
              <a:buFont typeface="Wingdings" pitchFamily="2" charset="2"/>
              <a:buChar char="Ø"/>
            </a:pPr>
            <a:r>
              <a:rPr lang="sk-SK" dirty="0" smtClean="0"/>
              <a:t>pomáhajú pri prehĺtaní, </a:t>
            </a:r>
          </a:p>
          <a:p>
            <a:pPr lvl="1">
              <a:buFont typeface="Wingdings" pitchFamily="2" charset="2"/>
              <a:buChar char="Ø"/>
            </a:pPr>
            <a:r>
              <a:rPr lang="sk-SK" dirty="0" smtClean="0"/>
              <a:t>rozpúšťajú v potrave rôzne látky,</a:t>
            </a:r>
          </a:p>
          <a:p>
            <a:pPr lvl="1">
              <a:buFont typeface="Wingdings" pitchFamily="2" charset="2"/>
              <a:buChar char="Ø"/>
            </a:pPr>
            <a:r>
              <a:rPr lang="sk-SK" dirty="0" smtClean="0"/>
              <a:t>pomáhajú čistiť zuby aj ústa od zvyškov jedál a ničia a </a:t>
            </a:r>
          </a:p>
          <a:p>
            <a:pPr lvl="1">
              <a:buNone/>
            </a:pPr>
            <a:r>
              <a:rPr lang="sk-SK" dirty="0" smtClean="0"/>
              <a:t>	splachujú baktérie  a</a:t>
            </a:r>
          </a:p>
          <a:p>
            <a:pPr lvl="1">
              <a:buFont typeface="Wingdings" pitchFamily="2" charset="2"/>
              <a:buChar char="Ø"/>
            </a:pPr>
            <a:r>
              <a:rPr lang="sk-SK" dirty="0" smtClean="0"/>
              <a:t>začínajú trávenie škrobov, lebo obsahujú enzým </a:t>
            </a:r>
            <a:r>
              <a:rPr lang="sk-SK" b="1" dirty="0" err="1" smtClean="0"/>
              <a:t>ptyalín</a:t>
            </a:r>
            <a:r>
              <a:rPr lang="sk-SK" b="1" dirty="0" smtClean="0"/>
              <a:t>.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HLTAN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je lievikovito rozšírená rúra, ktorá je súčasťou</a:t>
            </a:r>
          </a:p>
          <a:p>
            <a:pPr>
              <a:buNone/>
            </a:pPr>
            <a:r>
              <a:rPr lang="sk-SK" dirty="0" smtClean="0"/>
              <a:t>tráviacej aj dýchacej sústavy.</a:t>
            </a:r>
          </a:p>
          <a:p>
            <a:pPr>
              <a:buNone/>
            </a:pPr>
            <a:r>
              <a:rPr lang="sk-SK" dirty="0" smtClean="0"/>
              <a:t>Delí sa na nosovú časť – </a:t>
            </a:r>
            <a:r>
              <a:rPr lang="sk-SK" b="1" dirty="0" smtClean="0"/>
              <a:t>nosohltan, </a:t>
            </a:r>
          </a:p>
          <a:p>
            <a:pPr>
              <a:buNone/>
            </a:pPr>
            <a:r>
              <a:rPr lang="sk-SK" b="1" dirty="0" smtClean="0"/>
              <a:t>				      </a:t>
            </a:r>
            <a:r>
              <a:rPr lang="sk-SK" dirty="0" smtClean="0"/>
              <a:t>  </a:t>
            </a:r>
            <a:r>
              <a:rPr lang="sk-SK" b="1" dirty="0" smtClean="0"/>
              <a:t>ústnu časť </a:t>
            </a:r>
            <a:r>
              <a:rPr lang="sk-SK" dirty="0" smtClean="0"/>
              <a:t>a </a:t>
            </a:r>
          </a:p>
          <a:p>
            <a:pPr>
              <a:buNone/>
            </a:pPr>
            <a:r>
              <a:rPr lang="sk-SK" dirty="0" smtClean="0"/>
              <a:t>				        </a:t>
            </a:r>
            <a:r>
              <a:rPr lang="sk-SK" b="1" dirty="0" smtClean="0"/>
              <a:t>hrtanovú časť</a:t>
            </a:r>
            <a:r>
              <a:rPr lang="sk-SK" dirty="0" smtClean="0"/>
              <a:t>. </a:t>
            </a:r>
          </a:p>
          <a:p>
            <a:pPr>
              <a:buNone/>
            </a:pPr>
            <a:r>
              <a:rPr lang="sk-SK" dirty="0" smtClean="0"/>
              <a:t>Medzi hrtanom a hltanom sa nachádza </a:t>
            </a:r>
            <a:r>
              <a:rPr lang="sk-SK" b="1" dirty="0" smtClean="0"/>
              <a:t>hrtanová </a:t>
            </a:r>
          </a:p>
          <a:p>
            <a:pPr>
              <a:buNone/>
            </a:pPr>
            <a:r>
              <a:rPr lang="sk-SK" b="1" dirty="0" smtClean="0"/>
              <a:t>príchlopka</a:t>
            </a:r>
            <a:r>
              <a:rPr lang="sk-SK" dirty="0" smtClean="0"/>
              <a:t>, ktorá bráni preniknutiu </a:t>
            </a:r>
          </a:p>
          <a:p>
            <a:pPr>
              <a:buNone/>
            </a:pPr>
            <a:r>
              <a:rPr lang="sk-SK" dirty="0" smtClean="0"/>
              <a:t>potravy do dýchacích ciest.</a:t>
            </a:r>
          </a:p>
          <a:p>
            <a:endParaRPr lang="sk-SK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725144"/>
            <a:ext cx="388843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Autofit/>
          </a:bodyPr>
          <a:lstStyle/>
          <a:p>
            <a:r>
              <a:rPr lang="sk-SK" sz="3600" b="1" dirty="0" smtClean="0"/>
              <a:t>Pažerák</a:t>
            </a:r>
            <a:endParaRPr lang="sk-SK" sz="36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92500" lnSpcReduction="20000"/>
          </a:bodyPr>
          <a:lstStyle/>
          <a:p>
            <a:r>
              <a:rPr lang="sk-SK" sz="2800" dirty="0" smtClean="0"/>
              <a:t>je 20-25 cm dlhá rúra, ktorá zabezpečuje spojenie </a:t>
            </a:r>
          </a:p>
          <a:p>
            <a:pPr>
              <a:buNone/>
            </a:pPr>
            <a:r>
              <a:rPr lang="sk-SK" sz="2800" dirty="0" smtClean="0"/>
              <a:t>s hltanom a žalúdkom. Posunu potravy pomáhajú </a:t>
            </a:r>
          </a:p>
          <a:p>
            <a:pPr>
              <a:buNone/>
            </a:pPr>
            <a:r>
              <a:rPr lang="sk-SK" sz="2800" b="1" dirty="0" err="1" smtClean="0"/>
              <a:t>peristaltické</a:t>
            </a:r>
            <a:r>
              <a:rPr lang="sk-SK" sz="2800" b="1" dirty="0" smtClean="0"/>
              <a:t> vlny</a:t>
            </a:r>
            <a:r>
              <a:rPr lang="sk-SK" sz="2800" dirty="0" smtClean="0"/>
              <a:t>.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sz="3200" b="1" dirty="0" smtClean="0">
                <a:solidFill>
                  <a:srgbClr val="C00000"/>
                </a:solidFill>
              </a:rPr>
              <a:t>Žalúdok</a:t>
            </a:r>
            <a:endParaRPr lang="sk-SK" b="1" dirty="0" smtClean="0">
              <a:solidFill>
                <a:srgbClr val="C00000"/>
              </a:solidFill>
            </a:endParaRPr>
          </a:p>
          <a:p>
            <a:r>
              <a:rPr lang="sk-SK" dirty="0" smtClean="0"/>
              <a:t>je svalovitý vak s obsahom 1-2 l, ktorý sa skladá </a:t>
            </a:r>
          </a:p>
          <a:p>
            <a:pPr>
              <a:buNone/>
            </a:pPr>
            <a:r>
              <a:rPr lang="sk-SK" dirty="0" smtClean="0"/>
              <a:t> z troch častí:</a:t>
            </a:r>
          </a:p>
          <a:p>
            <a:pPr>
              <a:buFont typeface="Wingdings" pitchFamily="2" charset="2"/>
              <a:buChar char="Ø"/>
            </a:pPr>
            <a:r>
              <a:rPr lang="sk-SK" b="1" dirty="0" smtClean="0"/>
              <a:t>vstup do žalúdka </a:t>
            </a:r>
            <a:r>
              <a:rPr lang="sk-SK" dirty="0" smtClean="0"/>
              <a:t>- kruhová svalovina oddeľujúca žalúdok od pažeráku,</a:t>
            </a:r>
          </a:p>
          <a:p>
            <a:pPr>
              <a:buFont typeface="Wingdings" pitchFamily="2" charset="2"/>
              <a:buChar char="Ø"/>
            </a:pPr>
            <a:r>
              <a:rPr lang="sk-SK" b="1" dirty="0" smtClean="0"/>
              <a:t>dno</a:t>
            </a:r>
            <a:r>
              <a:rPr lang="sk-SK" dirty="0" smtClean="0"/>
              <a:t> - vlastné telo žalúdka, kde sa zadržiava a premiešava potrava a</a:t>
            </a:r>
          </a:p>
          <a:p>
            <a:pPr>
              <a:buFont typeface="Wingdings" pitchFamily="2" charset="2"/>
              <a:buChar char="Ø"/>
            </a:pPr>
            <a:r>
              <a:rPr lang="sk-SK" b="1" dirty="0" smtClean="0"/>
              <a:t>vrátnik </a:t>
            </a:r>
            <a:r>
              <a:rPr lang="sk-SK" dirty="0" smtClean="0"/>
              <a:t>- kruhová svalovina oddeľujúca žalúdok od dvanástnika.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sk-SK" sz="3600" b="1" dirty="0" smtClean="0"/>
              <a:t>Žalúdok</a:t>
            </a:r>
            <a:endParaRPr lang="sk-SK" sz="36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b="1" dirty="0" smtClean="0"/>
              <a:t>V žalúdku prebieha:</a:t>
            </a:r>
          </a:p>
          <a:p>
            <a:pPr>
              <a:lnSpc>
                <a:spcPct val="90000"/>
              </a:lnSpc>
              <a:buNone/>
            </a:pPr>
            <a:r>
              <a:rPr lang="sk-SK" u="sng" dirty="0" smtClean="0"/>
              <a:t>1. mechanické trávenie:</a:t>
            </a:r>
            <a:r>
              <a:rPr lang="sk-SK" dirty="0" smtClean="0"/>
              <a:t> pohybom žalúdka</a:t>
            </a:r>
          </a:p>
          <a:p>
            <a:pPr>
              <a:lnSpc>
                <a:spcPct val="90000"/>
              </a:lnSpc>
              <a:buNone/>
            </a:pPr>
            <a:r>
              <a:rPr lang="sk-SK" u="sng" dirty="0" smtClean="0"/>
              <a:t>2. chemické trávenie: </a:t>
            </a:r>
            <a:r>
              <a:rPr lang="sk-SK" dirty="0" smtClean="0"/>
              <a:t>pomocou enzýmu </a:t>
            </a:r>
            <a:r>
              <a:rPr lang="sk-SK" i="1" dirty="0" smtClean="0"/>
              <a:t>pepsínu </a:t>
            </a:r>
            <a:r>
              <a:rPr lang="sk-SK" dirty="0" smtClean="0"/>
              <a:t>a žalúdočnou šťavou s kyselinou chlorovodíkovou</a:t>
            </a:r>
          </a:p>
          <a:p>
            <a:pPr>
              <a:lnSpc>
                <a:spcPct val="90000"/>
              </a:lnSpc>
              <a:buNone/>
            </a:pPr>
            <a:endParaRPr lang="sk-SK" sz="3200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sk-SK" sz="3200" b="1" dirty="0" smtClean="0">
                <a:solidFill>
                  <a:srgbClr val="C00000"/>
                </a:solidFill>
              </a:rPr>
              <a:t>P</a:t>
            </a:r>
            <a:r>
              <a:rPr lang="sk-SK" b="1" dirty="0" smtClean="0">
                <a:solidFill>
                  <a:srgbClr val="C00000"/>
                </a:solidFill>
              </a:rPr>
              <a:t>ODŽALUDKOVÁ </a:t>
            </a:r>
          </a:p>
          <a:p>
            <a:pPr>
              <a:lnSpc>
                <a:spcPct val="90000"/>
              </a:lnSpc>
              <a:buNone/>
            </a:pPr>
            <a:r>
              <a:rPr lang="sk-SK" b="1" dirty="0" smtClean="0">
                <a:solidFill>
                  <a:srgbClr val="C00000"/>
                </a:solidFill>
              </a:rPr>
              <a:t>ŽĽAZA  - PANKREAS</a:t>
            </a:r>
          </a:p>
          <a:p>
            <a:pPr>
              <a:lnSpc>
                <a:spcPct val="90000"/>
              </a:lnSpc>
            </a:pPr>
            <a:r>
              <a:rPr lang="sk-SK" dirty="0" smtClean="0"/>
              <a:t>Vylučuje enzýmy, </a:t>
            </a:r>
          </a:p>
          <a:p>
            <a:pPr>
              <a:lnSpc>
                <a:spcPct val="90000"/>
              </a:lnSpc>
              <a:buNone/>
            </a:pPr>
            <a:r>
              <a:rPr lang="sk-SK" dirty="0" smtClean="0"/>
              <a:t>ktoré štiepia bielkoviny, </a:t>
            </a:r>
          </a:p>
          <a:p>
            <a:pPr>
              <a:lnSpc>
                <a:spcPct val="90000"/>
              </a:lnSpc>
              <a:buNone/>
            </a:pPr>
            <a:r>
              <a:rPr lang="sk-SK" dirty="0" smtClean="0"/>
              <a:t>cukry a tuky.</a:t>
            </a:r>
          </a:p>
          <a:p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148064" y="3429000"/>
            <a:ext cx="352839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</TotalTime>
  <Words>602</Words>
  <Application>Microsoft Office PowerPoint</Application>
  <PresentationFormat>Prezentácia na obrazovke (4:3)</PresentationFormat>
  <Paragraphs>112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Tok</vt:lpstr>
      <vt:lpstr>TRÁVIACA SÚSTAVA  7. ročník</vt:lpstr>
      <vt:lpstr>Snímka 2</vt:lpstr>
      <vt:lpstr>Tráviacu rúru tvorí:</vt:lpstr>
      <vt:lpstr>Snímka 4</vt:lpstr>
      <vt:lpstr>ZUBY  Dočasný (mliečny) chrup, ktorý má 20 zubov a  Trvalý chrup, ktorý má 32 zubov.</vt:lpstr>
      <vt:lpstr>Slinné žľazy:</vt:lpstr>
      <vt:lpstr>HLTAN</vt:lpstr>
      <vt:lpstr>Pažerák</vt:lpstr>
      <vt:lpstr>Žalúdok</vt:lpstr>
      <vt:lpstr>PEČEŇ</vt:lpstr>
      <vt:lpstr>Tenké črevo</vt:lpstr>
      <vt:lpstr>Hrubé črevo</vt:lpstr>
      <vt:lpstr>Zásady stravovania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TRÁVIACA SÚSTAVA 7. ročník</dc:title>
  <dc:creator>zakladnaskolasol@gmail.com</dc:creator>
  <cp:lastModifiedBy>zakladnaskolasol@gmail.com</cp:lastModifiedBy>
  <cp:revision>5</cp:revision>
  <dcterms:created xsi:type="dcterms:W3CDTF">2021-12-19T14:01:36Z</dcterms:created>
  <dcterms:modified xsi:type="dcterms:W3CDTF">2021-12-19T14:27:53Z</dcterms:modified>
</cp:coreProperties>
</file>