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57" r:id="rId7"/>
    <p:sldId id="258" r:id="rId8"/>
    <p:sldId id="259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sk/url?sa=i&amp;rct=j&amp;q=&amp;esrc=s&amp;source=images&amp;cd=&amp;cad=rja&amp;uact=8&amp;ved=0ahUKEwj6xKSfgefYAhXHLFAKHXU1BsQQjRwIBw&amp;url=https://twitter.com/garuman_&amp;psig=AOvVaw3kttNr1gjTEP7ISMX5-8e8&amp;ust=15165537683749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sk/url?sa=i&amp;rct=j&amp;q=&amp;esrc=s&amp;source=images&amp;cd=&amp;cad=rja&amp;uact=8&amp;ved=0ahUKEwikuqzCgefYAhUBJVAKHYV-BL0QjRwIBw&amp;url=http://www.lesson4you.estranky.sk/fotoalbum/romantizmus/moda.--.html&amp;psig=AOvVaw3kttNr1gjTEP7ISMX5-8e8&amp;ust=151655376837498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61BB48-F601-4FF9-A930-A9A0F2AED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85209"/>
          </a:xfrm>
        </p:spPr>
        <p:txBody>
          <a:bodyPr/>
          <a:lstStyle/>
          <a:p>
            <a:r>
              <a:rPr lang="sk-SK" dirty="0"/>
              <a:t>Slovenské národné hnutie</a:t>
            </a:r>
          </a:p>
        </p:txBody>
      </p:sp>
    </p:spTree>
    <p:extLst>
      <p:ext uri="{BB962C8B-B14F-4D97-AF65-F5344CB8AC3E}">
        <p14:creationId xmlns:p14="http://schemas.microsoft.com/office/powerpoint/2010/main" xmlns="" val="33405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 fázy slovenského národného </a:t>
            </a:r>
            <a:r>
              <a:rPr lang="sk-SK" dirty="0" err="1" smtClean="0"/>
              <a:t>hnuti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1. fáza (generácia) </a:t>
            </a:r>
            <a:endParaRPr lang="sk-SK" dirty="0" smtClean="0"/>
          </a:p>
          <a:p>
            <a:pPr lvl="0"/>
            <a:r>
              <a:rPr lang="sk-SK" dirty="0" smtClean="0">
                <a:solidFill>
                  <a:srgbClr val="FF0000"/>
                </a:solidFill>
              </a:rPr>
              <a:t>1780 – 1820</a:t>
            </a:r>
          </a:p>
          <a:p>
            <a:pPr lvl="0"/>
            <a:r>
              <a:rPr lang="sk-SK" dirty="0" smtClean="0"/>
              <a:t>osvietenská</a:t>
            </a:r>
          </a:p>
          <a:p>
            <a:pPr lvl="0"/>
            <a:r>
              <a:rPr lang="sk-SK" dirty="0" smtClean="0"/>
              <a:t>zakladanie spolkov a spoločností, vzdelávanie a osveta</a:t>
            </a:r>
          </a:p>
          <a:p>
            <a:r>
              <a:rPr lang="sk-SK" b="1" dirty="0" smtClean="0"/>
              <a:t>Bernolák, katolícki vzdelanci, Bernolákovci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1518249"/>
            <a:ext cx="9601196" cy="4357619"/>
          </a:xfrm>
        </p:spPr>
        <p:txBody>
          <a:bodyPr>
            <a:normAutofit/>
          </a:bodyPr>
          <a:lstStyle/>
          <a:p>
            <a:r>
              <a:rPr lang="sk-SK" b="1" dirty="0" smtClean="0"/>
              <a:t>2. fáza (generácia)</a:t>
            </a:r>
            <a:endParaRPr lang="sk-SK" dirty="0" smtClean="0"/>
          </a:p>
          <a:p>
            <a:pPr lvl="0"/>
            <a:r>
              <a:rPr lang="sk-SK" dirty="0" smtClean="0">
                <a:solidFill>
                  <a:srgbClr val="FF0000"/>
                </a:solidFill>
              </a:rPr>
              <a:t>1820 – 1835</a:t>
            </a:r>
          </a:p>
          <a:p>
            <a:pPr lvl="0"/>
            <a:r>
              <a:rPr lang="sk-SK" dirty="0" smtClean="0"/>
              <a:t>rozvíjanie spolupráce s inými slovanskými národmi</a:t>
            </a:r>
          </a:p>
          <a:p>
            <a:pPr lvl="0"/>
            <a:r>
              <a:rPr lang="sk-SK" b="1" dirty="0" smtClean="0"/>
              <a:t>básnik Ján Kollár a vedec Pavol Jozef Šafárik</a:t>
            </a:r>
          </a:p>
          <a:p>
            <a:r>
              <a:rPr lang="sk-SK" b="1" dirty="0" smtClean="0"/>
              <a:t>3. fáza </a:t>
            </a:r>
            <a:endParaRPr lang="sk-SK" dirty="0" smtClean="0"/>
          </a:p>
          <a:p>
            <a:pPr lvl="0"/>
            <a:r>
              <a:rPr lang="sk-SK" dirty="0" smtClean="0">
                <a:solidFill>
                  <a:srgbClr val="FF0000"/>
                </a:solidFill>
              </a:rPr>
              <a:t>1835 – 1848 </a:t>
            </a:r>
          </a:p>
          <a:p>
            <a:pPr lvl="0"/>
            <a:r>
              <a:rPr lang="sk-SK" b="1" dirty="0" smtClean="0"/>
              <a:t>Štúrovci – Ľudovít Štúr</a:t>
            </a:r>
          </a:p>
          <a:p>
            <a:pPr lvl="0"/>
            <a:r>
              <a:rPr lang="sk-SK" dirty="0" smtClean="0"/>
              <a:t>kultúrne a politické  práva, spisovný jazyk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133332"/>
          </a:xfrm>
        </p:spPr>
        <p:txBody>
          <a:bodyPr/>
          <a:lstStyle/>
          <a:p>
            <a:r>
              <a:rPr lang="sk-SK" dirty="0" smtClean="0"/>
              <a:t>Prajem vám pekný deň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24491" y="5434642"/>
            <a:ext cx="2572106" cy="3795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smtClean="0"/>
              <a:t>Mgr. Miroslav Ferko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1CFF1A-9A59-4BDB-BA62-D77E0B4B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k-SK" dirty="0"/>
              <a:t>Národné povedomie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E259605-1FB2-4724-A3BE-556CD165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lvl="1"/>
            <a:r>
              <a:rPr lang="sk-SK" b="1" dirty="0" smtClean="0"/>
              <a:t>Osvietenstvo</a:t>
            </a:r>
            <a:r>
              <a:rPr lang="sk-SK" dirty="0" smtClean="0"/>
              <a:t> – charakterizujeme ako vek rozumu, v spoločnosti silnela potreba vzdelávať a kultivovať ľud. Toto obdobie nahradilo v 1. polovici 19. storočia obdobie </a:t>
            </a:r>
            <a:r>
              <a:rPr lang="sk-SK" b="1" dirty="0" smtClean="0"/>
              <a:t>romantizmu</a:t>
            </a:r>
            <a:r>
              <a:rPr lang="sk-SK" dirty="0" smtClean="0"/>
              <a:t>. </a:t>
            </a:r>
          </a:p>
          <a:p>
            <a:pPr lvl="1"/>
            <a:r>
              <a:rPr lang="sk-SK" dirty="0" smtClean="0"/>
              <a:t>Od konca 18. storočia sa v celej Európe diskutovalo o </a:t>
            </a:r>
            <a:r>
              <a:rPr lang="sk-SK" b="1" dirty="0" smtClean="0"/>
              <a:t>národoch</a:t>
            </a:r>
            <a:r>
              <a:rPr lang="sk-SK" dirty="0" smtClean="0"/>
              <a:t>. Na základe toho vzrastalo </a:t>
            </a:r>
            <a:r>
              <a:rPr lang="sk-SK" b="1" dirty="0" smtClean="0"/>
              <a:t>národné povedomie</a:t>
            </a:r>
            <a:r>
              <a:rPr lang="sk-SK" dirty="0" smtClean="0"/>
              <a:t> – presvedčenie, že človek je prirodzeným členom národa, do ktorého sa  narodí alebo ktorého jazykom hovorí. </a:t>
            </a:r>
            <a:endParaRPr lang="sk-SK" dirty="0">
              <a:highlight>
                <a:srgbClr val="FFFF00"/>
              </a:highlight>
            </a:endParaRPr>
          </a:p>
        </p:txBody>
      </p:sp>
      <p:pic>
        <p:nvPicPr>
          <p:cNvPr id="2050" name="Picture 2" descr="Národné obrodenie a Cirkev I. - Christianitas">
            <a:extLst>
              <a:ext uri="{FF2B5EF4-FFF2-40B4-BE49-F238E27FC236}">
                <a16:creationId xmlns:a16="http://schemas.microsoft.com/office/drawing/2014/main" xmlns="" id="{0AAD3379-D43C-4E2B-BAA4-27347574C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3" r="8537" b="-1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9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1000664"/>
            <a:ext cx="9601196" cy="4875204"/>
          </a:xfrm>
        </p:spPr>
        <p:txBody>
          <a:bodyPr/>
          <a:lstStyle/>
          <a:p>
            <a:r>
              <a:rPr lang="sk-SK" sz="2800" b="1" dirty="0" smtClean="0">
                <a:solidFill>
                  <a:schemeClr val="accent1"/>
                </a:solidFill>
              </a:rPr>
              <a:t>Romantizmus</a:t>
            </a:r>
            <a:r>
              <a:rPr lang="sk-SK" sz="2800" dirty="0" smtClean="0"/>
              <a:t> = obdobie citov, túžby po jedinečnosti, ale aj vzbúr a revolty</a:t>
            </a:r>
          </a:p>
          <a:p>
            <a:r>
              <a:rPr lang="sk-SK" sz="2800" dirty="0" smtClean="0"/>
              <a:t>vnímal ľudí a spoločnosť akoby zvnútra – vnútorné rozpoloženie, túžby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9248" y="2615242"/>
            <a:ext cx="4607943" cy="3500759"/>
          </a:xfrm>
          <a:prstGeom prst="rect">
            <a:avLst/>
          </a:prstGeom>
          <a:noFill/>
        </p:spPr>
      </p:pic>
      <p:pic>
        <p:nvPicPr>
          <p:cNvPr id="5" name="Picture 4" descr="Výsledok vyhľadávania obrázkov pre dopyt romantizmu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4215" y="2597091"/>
            <a:ext cx="3670540" cy="352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1863306"/>
            <a:ext cx="4820727" cy="4012562"/>
          </a:xfrm>
        </p:spPr>
        <p:txBody>
          <a:bodyPr>
            <a:normAutofit/>
          </a:bodyPr>
          <a:lstStyle/>
          <a:p>
            <a:endParaRPr lang="sk-SK" b="1" dirty="0" smtClean="0">
              <a:solidFill>
                <a:schemeClr val="accent1"/>
              </a:solidFill>
            </a:endParaRPr>
          </a:p>
          <a:p>
            <a:r>
              <a:rPr lang="sk-SK" b="1" dirty="0" smtClean="0">
                <a:solidFill>
                  <a:schemeClr val="accent1"/>
                </a:solidFill>
              </a:rPr>
              <a:t>Habsburská monarchia </a:t>
            </a:r>
            <a:r>
              <a:rPr lang="sk-SK" dirty="0" smtClean="0"/>
              <a:t>= mnohonárodnostný štát </a:t>
            </a:r>
            <a:endParaRPr lang="sk-SK" b="1" dirty="0" smtClean="0">
              <a:solidFill>
                <a:schemeClr val="accent1"/>
              </a:solidFill>
            </a:endParaRPr>
          </a:p>
          <a:p>
            <a:r>
              <a:rPr lang="sk-SK" dirty="0" smtClean="0"/>
              <a:t>Slováci nemali spoločný literárny jazyk a hovorili viacerými nárečiami</a:t>
            </a:r>
          </a:p>
          <a:p>
            <a:r>
              <a:rPr lang="sk-SK" b="1" dirty="0" smtClean="0">
                <a:solidFill>
                  <a:schemeClr val="accent1"/>
                </a:solidFill>
              </a:rPr>
              <a:t>Evanjelici používali biblickú češtinu </a:t>
            </a:r>
            <a:r>
              <a:rPr lang="sk-SK" dirty="0" smtClean="0">
                <a:solidFill>
                  <a:schemeClr val="accent1"/>
                </a:solidFill>
              </a:rPr>
              <a:t>a </a:t>
            </a:r>
            <a:r>
              <a:rPr lang="sk-SK" b="1" dirty="0" smtClean="0">
                <a:solidFill>
                  <a:schemeClr val="accent1"/>
                </a:solidFill>
              </a:rPr>
              <a:t>katolíci – latinčinu a nárečia</a:t>
            </a:r>
          </a:p>
          <a:p>
            <a:endParaRPr lang="sk-SK" dirty="0"/>
          </a:p>
        </p:txBody>
      </p:sp>
      <p:pic>
        <p:nvPicPr>
          <p:cNvPr id="1026" name="Picture 2" descr="Uhorsko-rakúske pomedzie za 4. koaličnej voj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974" y="810882"/>
            <a:ext cx="5374256" cy="5080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Národy a národnosti v habsburskej monarchii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smtClean="0"/>
              <a:t>priaznivejšie podmienky pre národný rozvoj mali mocensky dominantné národy – Nemci a Maďari</a:t>
            </a:r>
          </a:p>
          <a:p>
            <a:pPr algn="just"/>
            <a:r>
              <a:rPr lang="sk-SK" dirty="0" smtClean="0"/>
              <a:t>zložitejšia situácia – Slováci, Česi, Chorváti, </a:t>
            </a:r>
            <a:r>
              <a:rPr lang="sk-SK" dirty="0" err="1" smtClean="0"/>
              <a:t>Rusíni</a:t>
            </a:r>
            <a:r>
              <a:rPr lang="sk-SK" dirty="0" smtClean="0"/>
              <a:t>, Srbi, Slovinci, Rumuni</a:t>
            </a:r>
            <a:endParaRPr lang="cs-CZ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14A0E826-A0FF-4A76-B8CE-FD0D014D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108" y="3867596"/>
            <a:ext cx="2762250" cy="233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71315106-A7B3-4730-9E6C-5A878C466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BD4BC59E-CB55-4DBD-9167-83683CF5C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12B0D5C-D671-4BE5-A795-F9E3F4917F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9C3C9968-3015-4513-8699-20563F8826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FF20E447-AC9A-4615-B8F6-3D2192D833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xmlns="" id="{CF0CB558-FAA8-4F42-8DE5-6E14A66A11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826614F0-52FE-48FC-AA4F-AE0E9CDCE3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E61B38-E658-45E4-BFEC-14496A80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100"/>
              <a:t>Slovenské národné hnutie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E336C991-AA99-423E-8FE1-5BA9C97F2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borovna.sk – portál pre učiteľov">
            <a:extLst>
              <a:ext uri="{FF2B5EF4-FFF2-40B4-BE49-F238E27FC236}">
                <a16:creationId xmlns:a16="http://schemas.microsoft.com/office/drawing/2014/main" xmlns="" id="{F3996648-63D9-418A-863A-29E8A202F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7" r="15684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D2B860ED-0E27-4D8E-B5F4-C8C3F33C72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275FCAF-CE18-4FC2-B6D6-66BD49AC6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k-SK" sz="2800" b="1" dirty="0" smtClean="0"/>
              <a:t>slovenské národné hnutie</a:t>
            </a:r>
            <a:r>
              <a:rPr lang="sk-SK" sz="2800" dirty="0" smtClean="0"/>
              <a:t> – proces utvárania modernej podoby národa. </a:t>
            </a:r>
          </a:p>
          <a:p>
            <a:pPr>
              <a:lnSpc>
                <a:spcPct val="90000"/>
              </a:lnSpc>
            </a:pPr>
            <a:r>
              <a:rPr lang="sk-SK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Cieľ </a:t>
            </a:r>
            <a:r>
              <a:rPr lang="sk-SK" sz="2600" u="sng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sk-SK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emancipácia Slovákov v rámci Uhorska a </a:t>
            </a:r>
            <a:r>
              <a:rPr lang="sk-SK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Habsburskej monarchie</a:t>
            </a:r>
            <a:r>
              <a:rPr lang="sk-SK" sz="26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k-SK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xmlns="" val="40209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223628-6DEB-475F-B629-B4951C00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Vývoj Slovenského národného hnutia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5C65203-28BA-495E-A3B6-9396E54E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61459"/>
            <a:ext cx="9601196" cy="3959441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SNH </a:t>
            </a:r>
            <a:r>
              <a:rPr lang="sk-SK" dirty="0"/>
              <a:t>= </a:t>
            </a:r>
            <a:r>
              <a:rPr lang="sk-SK" dirty="0">
                <a:highlight>
                  <a:srgbClr val="FFFF00"/>
                </a:highlight>
              </a:rPr>
              <a:t>jazykovo a </a:t>
            </a:r>
            <a:r>
              <a:rPr lang="sk-SK" dirty="0" smtClean="0"/>
              <a:t>nábožensky </a:t>
            </a:r>
            <a:r>
              <a:rPr lang="sk-SK" dirty="0" smtClean="0">
                <a:highlight>
                  <a:srgbClr val="FFFF00"/>
                </a:highlight>
              </a:rPr>
              <a:t>rozdelené </a:t>
            </a:r>
            <a:endParaRPr lang="sk-SK" dirty="0">
              <a:highlight>
                <a:srgbClr val="FFFF00"/>
              </a:highlight>
            </a:endParaRPr>
          </a:p>
          <a:p>
            <a:r>
              <a:rPr lang="sk-SK" dirty="0" smtClean="0"/>
              <a:t> Slováci používali rôzne nárečia, rozdeľoval ich aj bohoslužobný jazyk</a:t>
            </a:r>
            <a:endParaRPr lang="sk-SK" dirty="0">
              <a:highlight>
                <a:srgbClr val="FFFF00"/>
              </a:highlight>
            </a:endParaRPr>
          </a:p>
          <a:p>
            <a:r>
              <a:rPr lang="sk-SK" dirty="0" smtClean="0"/>
              <a:t>Náboženská </a:t>
            </a:r>
            <a:r>
              <a:rPr lang="sk-SK" dirty="0"/>
              <a:t>rozdielnosť:</a:t>
            </a:r>
          </a:p>
          <a:p>
            <a:r>
              <a:rPr lang="sk-SK" dirty="0"/>
              <a:t>A) </a:t>
            </a:r>
            <a:r>
              <a:rPr lang="sk-SK" dirty="0">
                <a:highlight>
                  <a:srgbClr val="00FFFF"/>
                </a:highlight>
              </a:rPr>
              <a:t>Katolíci</a:t>
            </a:r>
            <a:r>
              <a:rPr lang="sk-SK" dirty="0"/>
              <a:t> – samostatný </a:t>
            </a:r>
            <a:r>
              <a:rPr lang="sk-SK" dirty="0">
                <a:highlight>
                  <a:srgbClr val="FFFF00"/>
                </a:highlight>
              </a:rPr>
              <a:t>slovenský jazyk</a:t>
            </a:r>
            <a:r>
              <a:rPr lang="sk-SK" dirty="0"/>
              <a:t> </a:t>
            </a:r>
            <a:r>
              <a:rPr lang="sk-SK" dirty="0">
                <a:highlight>
                  <a:srgbClr val="FFFF00"/>
                </a:highlight>
              </a:rPr>
              <a:t>kodifikovaný na základe </a:t>
            </a:r>
            <a:r>
              <a:rPr lang="sk-SK" dirty="0"/>
              <a:t>nejakého </a:t>
            </a:r>
            <a:r>
              <a:rPr lang="sk-SK" dirty="0">
                <a:highlight>
                  <a:srgbClr val="FFFF00"/>
                </a:highlight>
              </a:rPr>
              <a:t>nárečia</a:t>
            </a:r>
          </a:p>
          <a:p>
            <a:r>
              <a:rPr lang="sk-SK" dirty="0"/>
              <a:t>B) </a:t>
            </a:r>
            <a:r>
              <a:rPr lang="sk-SK" dirty="0">
                <a:highlight>
                  <a:srgbClr val="00FF00"/>
                </a:highlight>
              </a:rPr>
              <a:t>Evanjelici </a:t>
            </a:r>
            <a:r>
              <a:rPr lang="sk-SK" dirty="0"/>
              <a:t>– </a:t>
            </a:r>
            <a:r>
              <a:rPr lang="sk-SK" dirty="0">
                <a:highlight>
                  <a:srgbClr val="FFFF00"/>
                </a:highlight>
              </a:rPr>
              <a:t>spojenie s Čechmi</a:t>
            </a:r>
            <a:r>
              <a:rPr lang="sk-SK" dirty="0"/>
              <a:t>, resp. </a:t>
            </a:r>
            <a:r>
              <a:rPr lang="sk-SK" dirty="0">
                <a:highlight>
                  <a:srgbClr val="FFFF00"/>
                </a:highlight>
              </a:rPr>
              <a:t>inými slovanskými národmi</a:t>
            </a:r>
          </a:p>
          <a:p>
            <a:pPr lvl="1"/>
            <a:r>
              <a:rPr lang="sk-SK" dirty="0">
                <a:highlight>
                  <a:srgbClr val="FFFF00"/>
                </a:highlight>
              </a:rPr>
              <a:t>Jazyk – biblická </a:t>
            </a:r>
            <a:r>
              <a:rPr lang="sk-SK" dirty="0"/>
              <a:t>(slovakizovaná) </a:t>
            </a:r>
            <a:r>
              <a:rPr lang="sk-SK" dirty="0">
                <a:highlight>
                  <a:srgbClr val="FFFF00"/>
                </a:highlight>
              </a:rPr>
              <a:t>Čeština</a:t>
            </a:r>
          </a:p>
          <a:p>
            <a:pPr lvl="1"/>
            <a:r>
              <a:rPr lang="sk-SK" dirty="0"/>
              <a:t>Panslavizmus = orientácia na cárske Rusko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6950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0" name="Group 74">
            <a:extLst>
              <a:ext uri="{FF2B5EF4-FFF2-40B4-BE49-F238E27FC236}">
                <a16:creationId xmlns:a16="http://schemas.microsoft.com/office/drawing/2014/main" xmlns="" id="{85ED7086-9204-4A82-B1F9-E53AB2847D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081" name="Rectangle 75">
              <a:extLst>
                <a:ext uri="{FF2B5EF4-FFF2-40B4-BE49-F238E27FC236}">
                  <a16:creationId xmlns:a16="http://schemas.microsoft.com/office/drawing/2014/main" xmlns="" id="{B9D9C28E-A14D-4B3D-95BD-B5257783A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767CFA2A-A9AD-42E2-9414-35FACEFD43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xmlns="" id="{1D18C0E2-384F-4469-B187-66A5CA0360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5153D9FF-462E-4F0D-B7AF-9CC2E3C3F3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xmlns="" id="{B7E27FD7-0E19-4722-9F23-A86BE76914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E6ED2A0E-E2A0-4BDD-BB50-ADF318FBE4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A4A8DB-4E9F-49BB-9900-7DA38901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491" y="982132"/>
            <a:ext cx="4842190" cy="1461523"/>
          </a:xfrm>
        </p:spPr>
        <p:txBody>
          <a:bodyPr anchor="b">
            <a:normAutofit/>
          </a:bodyPr>
          <a:lstStyle/>
          <a:p>
            <a:r>
              <a:rPr lang="sk-SK" dirty="0" smtClean="0"/>
              <a:t>Proces vzniku SNH</a:t>
            </a:r>
            <a:endParaRPr lang="sk-SK" dirty="0"/>
          </a:p>
        </p:txBody>
      </p:sp>
      <p:cxnSp>
        <p:nvCxnSpPr>
          <p:cNvPr id="3082" name="Straight Connector 82">
            <a:extLst>
              <a:ext uri="{FF2B5EF4-FFF2-40B4-BE49-F238E27FC236}">
                <a16:creationId xmlns:a16="http://schemas.microsoft.com/office/drawing/2014/main" xmlns="" id="{2F136A94-F43B-4FAD-92AF-77AFB3951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39866" y="2554859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AFE42F27-90B5-4A7D-93FA-85B321584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9273" y="2926059"/>
            <a:ext cx="5004626" cy="23429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Ľudovít Štúr – Wikipédia">
            <a:extLst>
              <a:ext uri="{FF2B5EF4-FFF2-40B4-BE49-F238E27FC236}">
                <a16:creationId xmlns:a16="http://schemas.microsoft.com/office/drawing/2014/main" xmlns="" id="{6B5D3CF6-F7AC-4F1A-A61E-CBA5F9C36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22765" y="3105660"/>
            <a:ext cx="1453708" cy="1983705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án Kollár – Wikipédia">
            <a:extLst>
              <a:ext uri="{FF2B5EF4-FFF2-40B4-BE49-F238E27FC236}">
                <a16:creationId xmlns:a16="http://schemas.microsoft.com/office/drawing/2014/main" xmlns="" id="{081DD35A-DF89-4AFE-8B5B-03978DF42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27558" y="3201610"/>
            <a:ext cx="1466680" cy="1791806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nton Bernolák – Matica slovenská">
            <a:extLst>
              <a:ext uri="{FF2B5EF4-FFF2-40B4-BE49-F238E27FC236}">
                <a16:creationId xmlns:a16="http://schemas.microsoft.com/office/drawing/2014/main" xmlns="" id="{40FD07FD-926B-46D2-8EA2-2E2F02D64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45324" y="3548089"/>
            <a:ext cx="1467020" cy="1098848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0510F11-E850-45C4-8483-82FF20BF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33" y="758955"/>
            <a:ext cx="4528947" cy="5489444"/>
          </a:xfrm>
        </p:spPr>
        <p:txBody>
          <a:bodyPr>
            <a:normAutofit/>
          </a:bodyPr>
          <a:lstStyle/>
          <a:p>
            <a:r>
              <a:rPr lang="sk-SK" u="sng" dirty="0">
                <a:highlight>
                  <a:srgbClr val="FFFF00"/>
                </a:highlight>
              </a:rPr>
              <a:t>Hlavným cieľom </a:t>
            </a:r>
            <a:r>
              <a:rPr lang="sk-SK" dirty="0"/>
              <a:t>bolo </a:t>
            </a:r>
            <a:r>
              <a:rPr lang="sk-SK" dirty="0" smtClean="0"/>
              <a:t>vytvorenie spoločného jazyka, ktorý by Slovákov spájal</a:t>
            </a:r>
            <a:endParaRPr lang="sk-SK" u="sng" dirty="0" smtClean="0">
              <a:highlight>
                <a:srgbClr val="FFFF00"/>
              </a:highlight>
            </a:endParaRPr>
          </a:p>
          <a:p>
            <a:endParaRPr lang="sk-SK" u="sng" dirty="0" smtClean="0">
              <a:highlight>
                <a:srgbClr val="FFFF00"/>
              </a:highlight>
            </a:endParaRPr>
          </a:p>
          <a:p>
            <a:r>
              <a:rPr lang="sk-SK" u="sng" dirty="0" smtClean="0">
                <a:highlight>
                  <a:srgbClr val="FFFF00"/>
                </a:highlight>
              </a:rPr>
              <a:t>Slovenské </a:t>
            </a:r>
            <a:r>
              <a:rPr lang="sk-SK" u="sng" dirty="0">
                <a:highlight>
                  <a:srgbClr val="FFFF00"/>
                </a:highlight>
              </a:rPr>
              <a:t>národné hnutie </a:t>
            </a:r>
            <a:r>
              <a:rPr lang="sk-SK" dirty="0"/>
              <a:t>sa </a:t>
            </a:r>
            <a:r>
              <a:rPr lang="sk-SK" dirty="0" smtClean="0"/>
              <a:t>rozvíjalo </a:t>
            </a:r>
            <a:r>
              <a:rPr lang="sk-SK" b="1" dirty="0" smtClean="0">
                <a:highlight>
                  <a:srgbClr val="FFFF00"/>
                </a:highlight>
              </a:rPr>
              <a:t>najskôr</a:t>
            </a:r>
            <a:r>
              <a:rPr lang="sk-SK" dirty="0" smtClean="0"/>
              <a:t> </a:t>
            </a:r>
            <a:r>
              <a:rPr lang="sk-SK" dirty="0"/>
              <a:t>len </a:t>
            </a:r>
            <a:r>
              <a:rPr lang="sk-SK" b="1" dirty="0">
                <a:highlight>
                  <a:srgbClr val="FFFF00"/>
                </a:highlight>
              </a:rPr>
              <a:t>medzi</a:t>
            </a:r>
            <a:r>
              <a:rPr lang="sk-SK" b="1" dirty="0"/>
              <a:t> </a:t>
            </a:r>
            <a:r>
              <a:rPr lang="sk-SK" b="1" dirty="0">
                <a:highlight>
                  <a:srgbClr val="FFFF00"/>
                </a:highlight>
              </a:rPr>
              <a:t>vzdelancami </a:t>
            </a:r>
            <a:r>
              <a:rPr lang="sk-SK" dirty="0"/>
              <a:t>a až </a:t>
            </a:r>
            <a:r>
              <a:rPr lang="sk-SK" b="1" dirty="0"/>
              <a:t>neskôr </a:t>
            </a:r>
            <a:r>
              <a:rPr lang="sk-SK" dirty="0"/>
              <a:t>zasiahlo </a:t>
            </a:r>
            <a:r>
              <a:rPr lang="sk-SK" b="1" dirty="0"/>
              <a:t>širšiu slovenskú spoločnosť</a:t>
            </a:r>
          </a:p>
          <a:p>
            <a:endParaRPr lang="sk-SK" sz="2000" dirty="0"/>
          </a:p>
          <a:p>
            <a:endParaRPr lang="sk-SK" sz="20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B9A294A1-48B5-4851-BA96-84AF427C4040}"/>
              </a:ext>
            </a:extLst>
          </p:cNvPr>
          <p:cNvSpPr txBox="1"/>
          <p:nvPr/>
        </p:nvSpPr>
        <p:spPr>
          <a:xfrm>
            <a:off x="1677880" y="5084302"/>
            <a:ext cx="61106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/>
              <a:t>Štúr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0001B692-F8D4-46EE-B37F-265435A5DB90}"/>
              </a:ext>
            </a:extLst>
          </p:cNvPr>
          <p:cNvSpPr txBox="1"/>
          <p:nvPr/>
        </p:nvSpPr>
        <p:spPr>
          <a:xfrm>
            <a:off x="3244553" y="4991969"/>
            <a:ext cx="84350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/>
              <a:t>Hodža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B02FB4B1-3BF0-41B7-A7F8-EFAF3FAF6F89}"/>
              </a:ext>
            </a:extLst>
          </p:cNvPr>
          <p:cNvSpPr txBox="1"/>
          <p:nvPr/>
        </p:nvSpPr>
        <p:spPr>
          <a:xfrm>
            <a:off x="4783598" y="4648804"/>
            <a:ext cx="10533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/>
              <a:t>Bernolák </a:t>
            </a:r>
          </a:p>
        </p:txBody>
      </p:sp>
    </p:spTree>
    <p:extLst>
      <p:ext uri="{BB962C8B-B14F-4D97-AF65-F5344CB8AC3E}">
        <p14:creationId xmlns:p14="http://schemas.microsoft.com/office/powerpoint/2010/main" xmlns="" val="27883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Tri generácie slovenských národovcov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Najvplyvnejšie osobnosti, ktoré ovplyvnili Národné hnutie, boli: </a:t>
            </a:r>
          </a:p>
          <a:p>
            <a:pPr lvl="0"/>
            <a:r>
              <a:rPr lang="sk-SK" dirty="0" smtClean="0"/>
              <a:t>Anton Bernolák </a:t>
            </a:r>
          </a:p>
          <a:p>
            <a:pPr lvl="0"/>
            <a:r>
              <a:rPr lang="sk-SK" dirty="0" smtClean="0"/>
              <a:t>Ján Kollár                </a:t>
            </a:r>
          </a:p>
          <a:p>
            <a:pPr lvl="0"/>
            <a:r>
              <a:rPr lang="sk-SK" dirty="0" smtClean="0"/>
              <a:t>Ľudovít Štúr </a:t>
            </a:r>
          </a:p>
          <a:p>
            <a:endParaRPr lang="sk-SK" dirty="0"/>
          </a:p>
        </p:txBody>
      </p:sp>
      <p:pic>
        <p:nvPicPr>
          <p:cNvPr id="27650" name="Picture 2" descr="https://encyklopediapoznania.sk/data/osobnosti_obrazky/stur_v_hlbok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6307" y="3050877"/>
            <a:ext cx="7194131" cy="3073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</TotalTime>
  <Words>271</Words>
  <Application>Microsoft Office PowerPoint</Application>
  <PresentationFormat>Vlastná</PresentationFormat>
  <Paragraphs>52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Prírodný</vt:lpstr>
      <vt:lpstr>Slovenské národné hnutie</vt:lpstr>
      <vt:lpstr>Národné povedomie</vt:lpstr>
      <vt:lpstr>Snímka 3</vt:lpstr>
      <vt:lpstr>Snímka 4</vt:lpstr>
      <vt:lpstr>Národy a národnosti v habsburskej monarchii</vt:lpstr>
      <vt:lpstr>Slovenské národné hnutie</vt:lpstr>
      <vt:lpstr>Vývoj Slovenského národného hnutia</vt:lpstr>
      <vt:lpstr>Proces vzniku SNH</vt:lpstr>
      <vt:lpstr> Tri generácie slovenských národovcov </vt:lpstr>
      <vt:lpstr>3 fázy slovenského národného hnuti</vt:lpstr>
      <vt:lpstr>Snímka 11</vt:lpstr>
      <vt:lpstr>Prajem vám pekný deň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Slovenské národné hnutie</dc:title>
  <dc:creator>Mgr. Branislav Benčič</dc:creator>
  <cp:lastModifiedBy>Miroslav Ferko</cp:lastModifiedBy>
  <cp:revision>17</cp:revision>
  <dcterms:created xsi:type="dcterms:W3CDTF">2021-03-03T18:17:27Z</dcterms:created>
  <dcterms:modified xsi:type="dcterms:W3CDTF">2021-12-21T08:05:35Z</dcterms:modified>
</cp:coreProperties>
</file>