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979f2e5a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979f2e5a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979f2e5a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979f2e5a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979f2e5a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979f2e5a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979f2e5a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979f2e5a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979f2e5a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979f2e5a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979f2e5a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979f2e5a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979f2e5a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979f2e5a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979f2e5a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979f2e5a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979f2e5a3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979f2e5a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979f2e5a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979f2e5a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979f2e5a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979f2e5a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79f2e5a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79f2e5a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979f2e5a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979f2e5a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979f2e5a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979f2e5a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979f2e5a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979f2e5a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979f2e5a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979f2e5a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979f2e5a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979f2e5a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52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EFEKT CIEPLARNIANY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97175"/>
            <a:ext cx="8520600" cy="18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100"/>
              <a:t>CO TO JEST?</a:t>
            </a:r>
            <a:endParaRPr sz="4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/>
              <a:t>ANASTAZJA ORSKA KL. 8C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DWUTLENEK WĘGLA - CO2</a:t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b="18516" l="0" r="0" t="18522"/>
          <a:stretch/>
        </p:blipFill>
        <p:spPr>
          <a:xfrm>
            <a:off x="723925" y="1152475"/>
            <a:ext cx="7696139" cy="39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886"/>
            <a:ext cx="9659450" cy="48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 b="19607" l="0" r="0" t="0"/>
          <a:stretch/>
        </p:blipFill>
        <p:spPr>
          <a:xfrm>
            <a:off x="2286000" y="313775"/>
            <a:ext cx="6858000" cy="41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/>
          <p:nvPr/>
        </p:nvSpPr>
        <p:spPr>
          <a:xfrm>
            <a:off x="179300" y="1017725"/>
            <a:ext cx="1905000" cy="3003300"/>
          </a:xfrm>
          <a:prstGeom prst="vertic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Stężenie CO2 w atmosferze mierzone w obserwatorium Mauna Loa.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U dołu cykl roczny.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198475"/>
            <a:ext cx="85206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Średnia globalna temperatura w okresie 1856 do 2005.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911">
                <a:solidFill>
                  <a:srgbClr val="4A86E8"/>
                </a:solidFill>
              </a:rPr>
              <a:t>1- temperatura </a:t>
            </a:r>
            <a:endParaRPr sz="1911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911">
                <a:solidFill>
                  <a:srgbClr val="4A86E8"/>
                </a:solidFill>
              </a:rPr>
              <a:t>roku</a:t>
            </a:r>
            <a:r>
              <a:rPr lang="pl" sz="1911"/>
              <a:t> </a:t>
            </a:r>
            <a:endParaRPr sz="191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1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911">
                <a:solidFill>
                  <a:srgbClr val="FF0000"/>
                </a:solidFill>
              </a:rPr>
              <a:t>2 - średnia </a:t>
            </a:r>
            <a:endParaRPr sz="191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911">
                <a:solidFill>
                  <a:srgbClr val="FF0000"/>
                </a:solidFill>
              </a:rPr>
              <a:t>pięcioletnia</a:t>
            </a:r>
            <a:endParaRPr sz="1911">
              <a:solidFill>
                <a:srgbClr val="FF0000"/>
              </a:solidFill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3">
            <a:alphaModFix/>
          </a:blip>
          <a:srcRect b="3268" l="3102" r="8503" t="14595"/>
          <a:stretch/>
        </p:blipFill>
        <p:spPr>
          <a:xfrm>
            <a:off x="2308400" y="762025"/>
            <a:ext cx="6062400" cy="42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220900"/>
            <a:ext cx="8520600" cy="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Odbijanie promieniowania od różnych rodzajów podłoża na powierzchni Ziemi:</a:t>
            </a:r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b="8897" l="0" r="0" t="27594"/>
          <a:stretch/>
        </p:blipFill>
        <p:spPr>
          <a:xfrm>
            <a:off x="1086975" y="1529575"/>
            <a:ext cx="6858000" cy="32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/>
          <p:cNvPicPr preferRelativeResize="0"/>
          <p:nvPr/>
        </p:nvPicPr>
        <p:blipFill rotWithShape="1">
          <a:blip r:embed="rId3">
            <a:alphaModFix/>
          </a:blip>
          <a:srcRect b="8411" l="7900" r="5661" t="40609"/>
          <a:stretch/>
        </p:blipFill>
        <p:spPr>
          <a:xfrm>
            <a:off x="1546425" y="2196350"/>
            <a:ext cx="5927900" cy="26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b="58868" l="8955" r="6241" t="9584"/>
          <a:stretch/>
        </p:blipFill>
        <p:spPr>
          <a:xfrm>
            <a:off x="459425" y="177025"/>
            <a:ext cx="5815850" cy="162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/>
          <p:nvPr/>
        </p:nvSpPr>
        <p:spPr>
          <a:xfrm>
            <a:off x="7631200" y="4359100"/>
            <a:ext cx="1333500" cy="68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El Nino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/>
          </a:blip>
          <a:srcRect b="10242" l="4818" r="62996" t="61217"/>
          <a:stretch/>
        </p:blipFill>
        <p:spPr>
          <a:xfrm>
            <a:off x="638725" y="2461412"/>
            <a:ext cx="3092825" cy="216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65057" l="7885" r="8760" t="16916"/>
          <a:stretch/>
        </p:blipFill>
        <p:spPr>
          <a:xfrm>
            <a:off x="392200" y="369800"/>
            <a:ext cx="8594899" cy="14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8626" l="37644" r="10396" t="52811"/>
          <a:stretch/>
        </p:blipFill>
        <p:spPr>
          <a:xfrm>
            <a:off x="4074175" y="2136425"/>
            <a:ext cx="4610399" cy="25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</a:t>
            </a:r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 rotWithShape="1">
          <a:blip r:embed="rId3">
            <a:alphaModFix/>
          </a:blip>
          <a:srcRect b="44661" l="42977" r="5061" t="6318"/>
          <a:stretch/>
        </p:blipFill>
        <p:spPr>
          <a:xfrm>
            <a:off x="5268825" y="134475"/>
            <a:ext cx="3563474" cy="25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 rotWithShape="1">
          <a:blip r:embed="rId4">
            <a:alphaModFix/>
          </a:blip>
          <a:srcRect b="5793" l="5196" r="57123" t="56733"/>
          <a:stretch/>
        </p:blipFill>
        <p:spPr>
          <a:xfrm>
            <a:off x="1461225" y="516650"/>
            <a:ext cx="3275100" cy="24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 rotWithShape="1">
          <a:blip r:embed="rId5">
            <a:alphaModFix/>
          </a:blip>
          <a:srcRect b="71067" l="4052" r="74542" t="6274"/>
          <a:stretch/>
        </p:blipFill>
        <p:spPr>
          <a:xfrm>
            <a:off x="1054952" y="3185850"/>
            <a:ext cx="2306374" cy="18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 rotWithShape="1">
          <a:blip r:embed="rId6">
            <a:alphaModFix/>
          </a:blip>
          <a:srcRect b="7454" l="57871" r="5102" t="59736"/>
          <a:stretch/>
        </p:blipFill>
        <p:spPr>
          <a:xfrm>
            <a:off x="5316075" y="2959513"/>
            <a:ext cx="3196800" cy="21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za uwagę </a:t>
            </a:r>
            <a:r>
              <a:rPr lang="pl" sz="2250">
                <a:solidFill>
                  <a:srgbClr val="2C3E50"/>
                </a:solidFill>
                <a:highlight>
                  <a:srgbClr val="FFFFFF"/>
                </a:highlight>
              </a:rPr>
              <a:t>😘</a:t>
            </a:r>
            <a:endParaRPr/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b="0" l="0" r="0" t="39220"/>
          <a:stretch/>
        </p:blipFill>
        <p:spPr>
          <a:xfrm>
            <a:off x="1508000" y="392225"/>
            <a:ext cx="5935700" cy="348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97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CO TO TAKIEGO?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     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35726" l="5228" r="14707" t="9586"/>
          <a:stretch/>
        </p:blipFill>
        <p:spPr>
          <a:xfrm>
            <a:off x="547025" y="670349"/>
            <a:ext cx="5177101" cy="26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2963" l="5950" r="10716" t="64573"/>
          <a:stretch/>
        </p:blipFill>
        <p:spPr>
          <a:xfrm>
            <a:off x="3227300" y="3373175"/>
            <a:ext cx="5425700" cy="158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                             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585875" y="164900"/>
            <a:ext cx="474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Para wodna (nie dwie ryby </a:t>
            </a:r>
            <a:r>
              <a:rPr lang="pl" sz="2250">
                <a:solidFill>
                  <a:srgbClr val="2C3E50"/>
                </a:solidFill>
                <a:highlight>
                  <a:srgbClr val="FFFFFF"/>
                </a:highlight>
              </a:rPr>
              <a:t>😳</a:t>
            </a:r>
            <a:r>
              <a:rPr lang="pl"/>
              <a:t>)</a:t>
            </a:r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/>
          </a:blip>
          <a:srcRect b="4150" l="0" r="68924" t="7362"/>
          <a:stretch/>
        </p:blipFill>
        <p:spPr>
          <a:xfrm>
            <a:off x="481850" y="0"/>
            <a:ext cx="24946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4">
            <a:alphaModFix/>
          </a:blip>
          <a:srcRect b="0" l="31759" r="0" t="11024"/>
          <a:stretch/>
        </p:blipFill>
        <p:spPr>
          <a:xfrm>
            <a:off x="3753950" y="1086100"/>
            <a:ext cx="4739999" cy="40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