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9" r:id="rId5"/>
    <p:sldId id="262" r:id="rId6"/>
    <p:sldId id="270" r:id="rId7"/>
    <p:sldId id="272" r:id="rId8"/>
    <p:sldId id="267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5F53-C181-45C6-9329-D610F42D93E5}" type="datetimeFigureOut">
              <a:rPr lang="sk-SK" smtClean="0"/>
              <a:pPr/>
              <a:t>1. 4. 2020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C09C-F19B-4760-8862-E6F16A5B790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5F53-C181-45C6-9329-D610F42D93E5}" type="datetimeFigureOut">
              <a:rPr lang="sk-SK" smtClean="0"/>
              <a:pPr/>
              <a:t>1. 4. 2020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C09C-F19B-4760-8862-E6F16A5B79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5F53-C181-45C6-9329-D610F42D93E5}" type="datetimeFigureOut">
              <a:rPr lang="sk-SK" smtClean="0"/>
              <a:pPr/>
              <a:t>1. 4. 2020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C09C-F19B-4760-8862-E6F16A5B79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5F53-C181-45C6-9329-D610F42D93E5}" type="datetimeFigureOut">
              <a:rPr lang="sk-SK" smtClean="0"/>
              <a:pPr/>
              <a:t>1. 4. 2020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C09C-F19B-4760-8862-E6F16A5B790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5F53-C181-45C6-9329-D610F42D93E5}" type="datetimeFigureOut">
              <a:rPr lang="sk-SK" smtClean="0"/>
              <a:pPr/>
              <a:t>1. 4. 2020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C09C-F19B-4760-8862-E6F16A5B79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5F53-C181-45C6-9329-D610F42D93E5}" type="datetimeFigureOut">
              <a:rPr lang="sk-SK" smtClean="0"/>
              <a:pPr/>
              <a:t>1. 4. 2020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C09C-F19B-4760-8862-E6F16A5B790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5F53-C181-45C6-9329-D610F42D93E5}" type="datetimeFigureOut">
              <a:rPr lang="sk-SK" smtClean="0"/>
              <a:pPr/>
              <a:t>1. 4. 2020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C09C-F19B-4760-8862-E6F16A5B790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5F53-C181-45C6-9329-D610F42D93E5}" type="datetimeFigureOut">
              <a:rPr lang="sk-SK" smtClean="0"/>
              <a:pPr/>
              <a:t>1. 4. 2020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C09C-F19B-4760-8862-E6F16A5B79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5F53-C181-45C6-9329-D610F42D93E5}" type="datetimeFigureOut">
              <a:rPr lang="sk-SK" smtClean="0"/>
              <a:pPr/>
              <a:t>1. 4. 2020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C09C-F19B-4760-8862-E6F16A5B79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5F53-C181-45C6-9329-D610F42D93E5}" type="datetimeFigureOut">
              <a:rPr lang="sk-SK" smtClean="0"/>
              <a:pPr/>
              <a:t>1. 4. 2020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C09C-F19B-4760-8862-E6F16A5B79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5F53-C181-45C6-9329-D610F42D93E5}" type="datetimeFigureOut">
              <a:rPr lang="sk-SK" smtClean="0"/>
              <a:pPr/>
              <a:t>1. 4. 2020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C09C-F19B-4760-8862-E6F16A5B790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575F53-C181-45C6-9329-D610F42D93E5}" type="datetimeFigureOut">
              <a:rPr lang="sk-SK" smtClean="0"/>
              <a:pPr/>
              <a:t>1. 4. 2020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71C09C-F19B-4760-8862-E6F16A5B790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k/" TargetMode="External"/><Relationship Id="rId2" Type="http://schemas.openxmlformats.org/officeDocument/2006/relationships/hyperlink" Target="http://www.priroda.wbl.sk/Rocne-obdobia.html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56176" y="5373216"/>
            <a:ext cx="2552328" cy="1057672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sk-SK" b="1" dirty="0" smtClean="0">
                <a:solidFill>
                  <a:srgbClr val="009900"/>
                </a:solidFill>
              </a:rPr>
              <a:t>Vlastiveda</a:t>
            </a:r>
          </a:p>
          <a:p>
            <a:pPr algn="r"/>
            <a:r>
              <a:rPr lang="sk-SK" b="1" dirty="0" smtClean="0">
                <a:solidFill>
                  <a:srgbClr val="009900"/>
                </a:solidFill>
              </a:rPr>
              <a:t>3. ročník</a:t>
            </a:r>
          </a:p>
          <a:p>
            <a:pPr algn="r"/>
            <a:r>
              <a:rPr lang="sk-SK" b="1" dirty="0" smtClean="0">
                <a:solidFill>
                  <a:srgbClr val="009900"/>
                </a:solidFill>
              </a:rPr>
              <a:t>Mgr. Margita </a:t>
            </a:r>
            <a:r>
              <a:rPr lang="sk-SK" b="1" dirty="0" err="1" smtClean="0">
                <a:solidFill>
                  <a:srgbClr val="009900"/>
                </a:solidFill>
              </a:rPr>
              <a:t>Husáková</a:t>
            </a:r>
            <a:endParaRPr lang="sk-SK" b="1" dirty="0">
              <a:solidFill>
                <a:srgbClr val="0099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1640" y="2030983"/>
            <a:ext cx="6696744" cy="1470025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sk-SK" dirty="0" smtClean="0">
                <a:latin typeface="Arial Black" panose="020B0A04020102020204" pitchFamily="34" charset="0"/>
              </a:rPr>
              <a:t>Premeny prírody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 </a:t>
            </a:r>
            <a:br>
              <a:rPr lang="sk-SK" dirty="0" smtClean="0"/>
            </a:br>
            <a:r>
              <a:rPr lang="sk-SK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   </a:t>
            </a:r>
            <a:r>
              <a:rPr lang="sk-SK" sz="96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J A R</a:t>
            </a:r>
            <a:endParaRPr lang="sk-SK" sz="96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1026" name="Picture 2" descr="Výsledok vyhľadávania obrázkov pre dopyt ročné obdobie j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83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sk-SK" sz="7200" dirty="0" smtClean="0">
                <a:solidFill>
                  <a:schemeClr val="bg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JAR</a:t>
            </a:r>
            <a:endParaRPr lang="sk-SK" sz="7200" dirty="0">
              <a:solidFill>
                <a:schemeClr val="bg2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251520" y="1600201"/>
            <a:ext cx="8640960" cy="1828800"/>
          </a:xfrm>
          <a:noFill/>
        </p:spPr>
        <p:txBody>
          <a:bodyPr>
            <a:noAutofit/>
          </a:bodyPr>
          <a:lstStyle/>
          <a:p>
            <a:pPr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sk-SK" sz="2400" dirty="0"/>
              <a:t> </a:t>
            </a:r>
            <a:r>
              <a:rPr lang="sk-SK" sz="2400" b="1" dirty="0" smtClean="0">
                <a:solidFill>
                  <a:srgbClr val="0000FF"/>
                </a:solidFill>
                <a:cs typeface="Calibri" panose="020F0502020204030204" pitchFamily="34" charset="0"/>
              </a:rPr>
              <a:t>najkrajšia obdobie roka </a:t>
            </a:r>
            <a:r>
              <a:rPr lang="sk-SK" sz="2400" b="1" dirty="0">
                <a:solidFill>
                  <a:srgbClr val="0000FF"/>
                </a:solidFill>
              </a:rPr>
              <a:t>začína 20. marca, </a:t>
            </a:r>
            <a:endParaRPr lang="sk-SK" sz="2400" b="1" dirty="0" smtClean="0">
              <a:solidFill>
                <a:srgbClr val="0000FF"/>
              </a:solidFill>
              <a:cs typeface="Calibri" panose="020F0502020204030204" pitchFamily="34" charset="0"/>
            </a:endParaRPr>
          </a:p>
          <a:p>
            <a:pPr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sk-SK" sz="2400" b="1" dirty="0" smtClean="0">
                <a:solidFill>
                  <a:srgbClr val="0000FF"/>
                </a:solidFill>
                <a:cs typeface="Calibri" panose="020F0502020204030204" pitchFamily="34" charset="0"/>
              </a:rPr>
              <a:t> príroda sa </a:t>
            </a:r>
            <a:r>
              <a:rPr lang="sk-SK" sz="2400" b="1" dirty="0">
                <a:solidFill>
                  <a:srgbClr val="0000FF"/>
                </a:solidFill>
                <a:cs typeface="Calibri" panose="020F0502020204030204" pitchFamily="34" charset="0"/>
              </a:rPr>
              <a:t>prebúdza </a:t>
            </a:r>
            <a:r>
              <a:rPr lang="sk-SK" sz="2400" b="1" dirty="0" smtClean="0">
                <a:solidFill>
                  <a:srgbClr val="0000FF"/>
                </a:solidFill>
                <a:cs typeface="Calibri" panose="020F0502020204030204" pitchFamily="34" charset="0"/>
              </a:rPr>
              <a:t>zo </a:t>
            </a:r>
            <a:r>
              <a:rPr lang="sk-SK" sz="2400" b="1" dirty="0">
                <a:solidFill>
                  <a:srgbClr val="0000FF"/>
                </a:solidFill>
                <a:cs typeface="Calibri" panose="020F0502020204030204" pitchFamily="34" charset="0"/>
              </a:rPr>
              <a:t>zimného </a:t>
            </a:r>
            <a:r>
              <a:rPr lang="sk-SK" sz="2400" b="1" dirty="0" smtClean="0">
                <a:solidFill>
                  <a:srgbClr val="0000FF"/>
                </a:solidFill>
                <a:cs typeface="Calibri" panose="020F0502020204030204" pitchFamily="34" charset="0"/>
              </a:rPr>
              <a:t>spánku,</a:t>
            </a:r>
          </a:p>
          <a:p>
            <a:pPr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sk-SK" sz="2400" b="1" dirty="0" smtClean="0">
                <a:solidFill>
                  <a:srgbClr val="0000FF"/>
                </a:solidFill>
              </a:rPr>
              <a:t> dni sa predlžujú, noci sa skracujú,</a:t>
            </a:r>
          </a:p>
          <a:p>
            <a:pPr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sk-SK" sz="2400" b="1" dirty="0">
                <a:solidFill>
                  <a:srgbClr val="0000FF"/>
                </a:solidFill>
              </a:rPr>
              <a:t> </a:t>
            </a:r>
            <a:r>
              <a:rPr lang="sk-SK" sz="2400" b="1" dirty="0" smtClean="0">
                <a:solidFill>
                  <a:srgbClr val="0000FF"/>
                </a:solidFill>
              </a:rPr>
              <a:t>sneh a ľad sa topí, je teplejšie, slnko viac svieti a hreje,</a:t>
            </a:r>
          </a:p>
          <a:p>
            <a:pPr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sk-SK" sz="2400" b="1" dirty="0" smtClean="0">
                <a:solidFill>
                  <a:srgbClr val="0000FF"/>
                </a:solidFill>
              </a:rPr>
              <a:t> </a:t>
            </a:r>
            <a:r>
              <a:rPr lang="sk-SK" sz="2400" b="1" u="sng" dirty="0" smtClean="0">
                <a:solidFill>
                  <a:srgbClr val="0000FF"/>
                </a:solidFill>
              </a:rPr>
              <a:t>jarné mesiace: </a:t>
            </a:r>
            <a:r>
              <a:rPr lang="sk-SK" sz="2400" b="1" dirty="0" smtClean="0">
                <a:solidFill>
                  <a:srgbClr val="0000FF"/>
                </a:solidFill>
              </a:rPr>
              <a:t>marec, apríl, máj.</a:t>
            </a:r>
          </a:p>
        </p:txBody>
      </p:sp>
      <p:pic>
        <p:nvPicPr>
          <p:cNvPr id="2050" name="Picture 2" descr="Výsledok vyhľadávania obrázkov pre dopyt snežienk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262" y="4149080"/>
            <a:ext cx="2855562" cy="189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ok vyhľadávania obrázkov pre dopyt príroda na j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09921"/>
            <a:ext cx="2880320" cy="192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ok vyhľadávania obrázkov pre dopyt máj príro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09921"/>
            <a:ext cx="2873624" cy="191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ýsledok vyhľadávania obrázkov pre dopyt slnko 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6533" y="188640"/>
            <a:ext cx="214552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204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6512511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sk-SK" sz="4400" dirty="0" smtClean="0">
                <a:solidFill>
                  <a:srgbClr val="009900"/>
                </a:solidFill>
                <a:latin typeface="Arial Black" panose="020B0A04020102020204" pitchFamily="34" charset="0"/>
              </a:rPr>
              <a:t>Jarné kvety v prírode</a:t>
            </a:r>
            <a:endParaRPr lang="sk-SK" sz="4400" dirty="0">
              <a:solidFill>
                <a:srgbClr val="0099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13"/>
          </p:nvPr>
        </p:nvSpPr>
        <p:spPr>
          <a:xfrm>
            <a:off x="395536" y="1556792"/>
            <a:ext cx="8496944" cy="3474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b="1" dirty="0" smtClean="0">
                <a:solidFill>
                  <a:srgbClr val="0000FF"/>
                </a:solidFill>
              </a:rPr>
              <a:t>snežienka            prvosienka</a:t>
            </a:r>
            <a:r>
              <a:rPr lang="sk-SK" sz="2800" b="1" dirty="0">
                <a:solidFill>
                  <a:srgbClr val="0000FF"/>
                </a:solidFill>
              </a:rPr>
              <a:t> </a:t>
            </a:r>
            <a:r>
              <a:rPr lang="sk-SK" sz="2800" b="1" dirty="0" smtClean="0">
                <a:solidFill>
                  <a:srgbClr val="0000FF"/>
                </a:solidFill>
              </a:rPr>
              <a:t>           fialka</a:t>
            </a:r>
          </a:p>
          <a:p>
            <a:pPr marL="0" indent="0">
              <a:buNone/>
            </a:pPr>
            <a:endParaRPr lang="sk-SK" sz="28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sk-SK" sz="28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sk-SK" sz="28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sk-SK" sz="28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sk-SK" sz="2800" b="1" dirty="0" smtClean="0">
                <a:solidFill>
                  <a:srgbClr val="0000FF"/>
                </a:solidFill>
              </a:rPr>
              <a:t>podbeľ                    púpava            sedmokráska</a:t>
            </a:r>
            <a:endParaRPr lang="sk-SK" sz="2800" b="1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Výsledok vyhľadávania obrázkov pre dopyt snežien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53172"/>
            <a:ext cx="2376264" cy="168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úvisiaci obráz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39" y="2060848"/>
            <a:ext cx="2505549" cy="167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ýsledok vyhľadávania obrázkov pre dopyt fial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66238"/>
            <a:ext cx="2304256" cy="167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úvisiaci obráz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69160"/>
            <a:ext cx="2328342" cy="174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Výsledok vyhľadávania obrázkov pre dopyt púpav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5526" y="4869160"/>
            <a:ext cx="258934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úvisiaci obrázo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69160"/>
            <a:ext cx="259228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590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6872551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sk-SK" sz="4400" dirty="0" smtClean="0">
                <a:solidFill>
                  <a:srgbClr val="009900"/>
                </a:solidFill>
                <a:latin typeface="Arial Black" panose="020B0A04020102020204" pitchFamily="34" charset="0"/>
              </a:rPr>
              <a:t>Jarné kvety v záhrade</a:t>
            </a:r>
            <a:endParaRPr lang="sk-SK" sz="4400" dirty="0">
              <a:solidFill>
                <a:srgbClr val="0099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13"/>
          </p:nvPr>
        </p:nvSpPr>
        <p:spPr>
          <a:xfrm>
            <a:off x="322684" y="1484784"/>
            <a:ext cx="8496944" cy="3474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b="1" dirty="0" smtClean="0">
                <a:solidFill>
                  <a:srgbClr val="0000FF"/>
                </a:solidFill>
              </a:rPr>
              <a:t>      narcis                 tulipán              hyacint</a:t>
            </a:r>
          </a:p>
          <a:p>
            <a:pPr marL="0" indent="0">
              <a:buNone/>
            </a:pPr>
            <a:endParaRPr lang="sk-SK" sz="2800" b="1" dirty="0">
              <a:solidFill>
                <a:srgbClr val="0000FF"/>
              </a:solidFill>
            </a:endParaRPr>
          </a:p>
        </p:txBody>
      </p:sp>
      <p:pic>
        <p:nvPicPr>
          <p:cNvPr id="4098" name="Picture 2" descr="Súvisiaci obráz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5" y="2060848"/>
            <a:ext cx="2592289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ýsledok vyhľadávania obrázkov pre dopyt tulipá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057"/>
          <a:stretch/>
        </p:blipFill>
        <p:spPr bwMode="auto">
          <a:xfrm>
            <a:off x="3167043" y="2060848"/>
            <a:ext cx="2701101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úvisiaci obráz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684" y="2060848"/>
            <a:ext cx="2591296" cy="194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úvisiaci obráz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01075"/>
            <a:ext cx="4032448" cy="268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081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7125113" cy="924475"/>
          </a:xfrm>
        </p:spPr>
        <p:txBody>
          <a:bodyPr/>
          <a:lstStyle/>
          <a:p>
            <a:pPr marL="0" indent="0" algn="l">
              <a:buNone/>
            </a:pPr>
            <a:r>
              <a:rPr lang="sk-SK" sz="4400" dirty="0" smtClean="0">
                <a:solidFill>
                  <a:srgbClr val="009900"/>
                </a:solidFill>
                <a:latin typeface="Arial Black" panose="020B0A04020102020204" pitchFamily="34" charset="0"/>
              </a:rPr>
              <a:t>Zvieratá na jar</a:t>
            </a:r>
            <a:endParaRPr lang="sk-SK" sz="4400" dirty="0">
              <a:solidFill>
                <a:srgbClr val="0099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13"/>
          </p:nvPr>
        </p:nvSpPr>
        <p:spPr>
          <a:xfrm>
            <a:off x="323528" y="1412776"/>
            <a:ext cx="8640960" cy="2304256"/>
          </a:xfrm>
          <a:noFill/>
        </p:spPr>
        <p:txBody>
          <a:bodyPr>
            <a:normAutofit/>
          </a:bodyPr>
          <a:lstStyle/>
          <a:p>
            <a:pPr marL="457200" indent="-457200">
              <a:buClr>
                <a:srgbClr val="0000FF"/>
              </a:buClr>
              <a:buFontTx/>
              <a:buChar char="-"/>
            </a:pPr>
            <a:r>
              <a:rPr lang="sk-SK" sz="3200" b="1" dirty="0" smtClean="0">
                <a:solidFill>
                  <a:srgbClr val="0000FF"/>
                </a:solidFill>
              </a:rPr>
              <a:t>prebúdzajú sa zo zimného spánku,</a:t>
            </a:r>
          </a:p>
          <a:p>
            <a:pPr marL="457200" indent="-457200">
              <a:buClr>
                <a:srgbClr val="0000FF"/>
              </a:buClr>
              <a:buFontTx/>
              <a:buChar char="-"/>
            </a:pPr>
            <a:r>
              <a:rPr lang="sk-SK" sz="3200" b="1" dirty="0" smtClean="0">
                <a:solidFill>
                  <a:srgbClr val="0000FF"/>
                </a:solidFill>
              </a:rPr>
              <a:t>prilietajú z teplých krajín,</a:t>
            </a:r>
          </a:p>
          <a:p>
            <a:pPr marL="457200" indent="-457200">
              <a:buClr>
                <a:srgbClr val="0000FF"/>
              </a:buClr>
              <a:buFontTx/>
              <a:buChar char="-"/>
            </a:pPr>
            <a:r>
              <a:rPr lang="sk-SK" sz="3200" b="1" dirty="0">
                <a:solidFill>
                  <a:srgbClr val="0000FF"/>
                </a:solidFill>
              </a:rPr>
              <a:t>r</a:t>
            </a:r>
            <a:r>
              <a:rPr lang="sk-SK" sz="3200" b="1" dirty="0" smtClean="0">
                <a:solidFill>
                  <a:srgbClr val="0000FF"/>
                </a:solidFill>
              </a:rPr>
              <a:t>odia sa mláďatá,</a:t>
            </a:r>
            <a:endParaRPr lang="sk-SK" sz="3200" b="1" dirty="0" smtClean="0">
              <a:solidFill>
                <a:srgbClr val="0000FF"/>
              </a:solidFill>
              <a:latin typeface="SnowCap L2" panose="04070603030B02080203" pitchFamily="82" charset="-18"/>
            </a:endParaRPr>
          </a:p>
        </p:txBody>
      </p:sp>
      <p:pic>
        <p:nvPicPr>
          <p:cNvPr id="5124" name="Picture 4" descr="Súvisiaci obrázo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01"/>
          <a:stretch/>
        </p:blipFill>
        <p:spPr bwMode="auto">
          <a:xfrm>
            <a:off x="179512" y="3284984"/>
            <a:ext cx="271634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ýsledok vyhľadávania obrázkov pre dopyt zvieratá na j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49080"/>
            <a:ext cx="3456384" cy="259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Výsledok vyhľadávania obrázkov pre dopyt boci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3885" y="3429000"/>
            <a:ext cx="2180203" cy="327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677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7125113" cy="924475"/>
          </a:xfrm>
        </p:spPr>
        <p:txBody>
          <a:bodyPr/>
          <a:lstStyle/>
          <a:p>
            <a:pPr marL="0" indent="0" algn="l">
              <a:buNone/>
            </a:pPr>
            <a:r>
              <a:rPr lang="sk-SK" sz="4400" dirty="0" smtClean="0">
                <a:solidFill>
                  <a:srgbClr val="009900"/>
                </a:solidFill>
                <a:latin typeface="Arial Black" panose="020B0A04020102020204" pitchFamily="34" charset="0"/>
              </a:rPr>
              <a:t>Obliekame </a:t>
            </a:r>
            <a:r>
              <a:rPr lang="sk-SK" sz="3200" dirty="0">
                <a:solidFill>
                  <a:srgbClr val="0000FF"/>
                </a:solidFill>
              </a:rPr>
              <a:t>sa ľahšie:  </a:t>
            </a:r>
            <a:r>
              <a:rPr lang="sk-SK" sz="4400" dirty="0">
                <a:solidFill>
                  <a:srgbClr val="0000FF"/>
                </a:solidFill>
                <a:latin typeface="SnowCap L2" panose="04070603030B02080203" pitchFamily="82" charset="-18"/>
              </a:rPr>
              <a:t/>
            </a:r>
            <a:br>
              <a:rPr lang="sk-SK" sz="4400" dirty="0">
                <a:solidFill>
                  <a:srgbClr val="0000FF"/>
                </a:solidFill>
                <a:latin typeface="SnowCap L2" panose="04070603030B02080203" pitchFamily="82" charset="-18"/>
              </a:rPr>
            </a:br>
            <a:endParaRPr lang="sk-SK" sz="4400" dirty="0">
              <a:solidFill>
                <a:srgbClr val="0099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13"/>
          </p:nvPr>
        </p:nvSpPr>
        <p:spPr>
          <a:xfrm>
            <a:off x="323528" y="1412776"/>
            <a:ext cx="2592288" cy="5256584"/>
          </a:xfrm>
          <a:noFill/>
        </p:spPr>
        <p:txBody>
          <a:bodyPr>
            <a:normAutofit fontScale="92500" lnSpcReduction="10000"/>
          </a:bodyPr>
          <a:lstStyle/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3200" b="1" dirty="0" smtClean="0">
                <a:solidFill>
                  <a:srgbClr val="0000FF"/>
                </a:solidFill>
              </a:rPr>
              <a:t>šiltovka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3200" b="1" dirty="0" smtClean="0">
                <a:solidFill>
                  <a:srgbClr val="0000FF"/>
                </a:solidFill>
              </a:rPr>
              <a:t>tričko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3200" b="1" dirty="0">
                <a:solidFill>
                  <a:srgbClr val="0000FF"/>
                </a:solidFill>
              </a:rPr>
              <a:t>s</a:t>
            </a:r>
            <a:r>
              <a:rPr lang="sk-SK" sz="3200" b="1" dirty="0" smtClean="0">
                <a:solidFill>
                  <a:srgbClr val="0000FF"/>
                </a:solidFill>
              </a:rPr>
              <a:t>veter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3200" b="1" dirty="0">
                <a:solidFill>
                  <a:srgbClr val="0000FF"/>
                </a:solidFill>
              </a:rPr>
              <a:t>k</a:t>
            </a:r>
            <a:r>
              <a:rPr lang="sk-SK" sz="3200" b="1" dirty="0" smtClean="0">
                <a:solidFill>
                  <a:srgbClr val="0000FF"/>
                </a:solidFill>
              </a:rPr>
              <a:t>abátik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3200" b="1" dirty="0" smtClean="0">
                <a:solidFill>
                  <a:srgbClr val="0000FF"/>
                </a:solidFill>
              </a:rPr>
              <a:t>nohavice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3200" b="1" dirty="0" smtClean="0">
                <a:solidFill>
                  <a:srgbClr val="0000FF"/>
                </a:solidFill>
              </a:rPr>
              <a:t>pančuchy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3200" b="1" dirty="0" smtClean="0">
                <a:solidFill>
                  <a:srgbClr val="0000FF"/>
                </a:solidFill>
              </a:rPr>
              <a:t>topánky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3200" b="1" dirty="0" smtClean="0">
                <a:solidFill>
                  <a:srgbClr val="0000FF"/>
                </a:solidFill>
              </a:rPr>
              <a:t>botasky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sk-SK" sz="3200" b="1" dirty="0" smtClean="0">
                <a:solidFill>
                  <a:srgbClr val="0000FF"/>
                </a:solidFill>
              </a:rPr>
              <a:t>šaty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sk-SK" sz="3200" b="1" dirty="0" smtClean="0">
              <a:solidFill>
                <a:srgbClr val="0000FF"/>
              </a:solidFill>
            </a:endParaRPr>
          </a:p>
        </p:txBody>
      </p:sp>
      <p:pic>
        <p:nvPicPr>
          <p:cNvPr id="6146" name="Picture 2" descr="Súvisiaci obrázo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852"/>
          <a:stretch/>
        </p:blipFill>
        <p:spPr bwMode="auto">
          <a:xfrm>
            <a:off x="3317776" y="4486970"/>
            <a:ext cx="1152128" cy="217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ýsledok vyhľadávania obrázkov pre dopyt kreslené det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8350"/>
          <a:stretch/>
        </p:blipFill>
        <p:spPr bwMode="auto">
          <a:xfrm>
            <a:off x="4932040" y="2852936"/>
            <a:ext cx="1403114" cy="283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úvisiaci obrázo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 bwMode="auto">
          <a:xfrm>
            <a:off x="6840180" y="475094"/>
            <a:ext cx="1584248" cy="302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ovná spojovacia šípka 4"/>
          <p:cNvCxnSpPr/>
          <p:nvPr/>
        </p:nvCxnSpPr>
        <p:spPr>
          <a:xfrm>
            <a:off x="2339752" y="1700808"/>
            <a:ext cx="3024336" cy="1224136"/>
          </a:xfrm>
          <a:prstGeom prst="straightConnector1">
            <a:avLst/>
          </a:prstGeom>
          <a:ln w="158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>
            <a:off x="2051720" y="2204864"/>
            <a:ext cx="3168352" cy="1944216"/>
          </a:xfrm>
          <a:prstGeom prst="straightConnector1">
            <a:avLst/>
          </a:prstGeom>
          <a:ln w="158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/>
          <p:cNvCxnSpPr/>
          <p:nvPr/>
        </p:nvCxnSpPr>
        <p:spPr>
          <a:xfrm>
            <a:off x="2555776" y="3861048"/>
            <a:ext cx="2664296" cy="1080120"/>
          </a:xfrm>
          <a:prstGeom prst="straightConnector1">
            <a:avLst/>
          </a:prstGeom>
          <a:ln w="158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ovacia šípka 19"/>
          <p:cNvCxnSpPr/>
          <p:nvPr/>
        </p:nvCxnSpPr>
        <p:spPr>
          <a:xfrm flipV="1">
            <a:off x="2339752" y="1988051"/>
            <a:ext cx="4824536" cy="1296933"/>
          </a:xfrm>
          <a:prstGeom prst="straightConnector1">
            <a:avLst/>
          </a:prstGeom>
          <a:ln w="158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ovná spojovacia šípka 26"/>
          <p:cNvCxnSpPr/>
          <p:nvPr/>
        </p:nvCxnSpPr>
        <p:spPr>
          <a:xfrm>
            <a:off x="2609261" y="4409329"/>
            <a:ext cx="1098643" cy="1827983"/>
          </a:xfrm>
          <a:prstGeom prst="straightConnector1">
            <a:avLst/>
          </a:prstGeom>
          <a:ln w="158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ovná spojovacia šípka 28"/>
          <p:cNvCxnSpPr/>
          <p:nvPr/>
        </p:nvCxnSpPr>
        <p:spPr>
          <a:xfrm flipV="1">
            <a:off x="1646414" y="5687616"/>
            <a:ext cx="2061490" cy="332690"/>
          </a:xfrm>
          <a:prstGeom prst="straightConnector1">
            <a:avLst/>
          </a:prstGeom>
          <a:ln w="158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ovná spojovacia šípka 31"/>
          <p:cNvCxnSpPr/>
          <p:nvPr/>
        </p:nvCxnSpPr>
        <p:spPr>
          <a:xfrm>
            <a:off x="2339752" y="5517232"/>
            <a:ext cx="2736304" cy="59352"/>
          </a:xfrm>
          <a:prstGeom prst="straightConnector1">
            <a:avLst/>
          </a:prstGeom>
          <a:ln w="158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ovná spojovacia šípka 34"/>
          <p:cNvCxnSpPr/>
          <p:nvPr/>
        </p:nvCxnSpPr>
        <p:spPr>
          <a:xfrm flipV="1">
            <a:off x="2396734" y="3284984"/>
            <a:ext cx="4911570" cy="1656184"/>
          </a:xfrm>
          <a:prstGeom prst="straightConnector1">
            <a:avLst/>
          </a:prstGeom>
          <a:ln w="158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2" name="Picture 8" descr="Výsledok vyhľadávania obrázkov pre dopyt kreslený svete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343" b="19637"/>
          <a:stretch/>
        </p:blipFill>
        <p:spPr bwMode="auto">
          <a:xfrm>
            <a:off x="4203090" y="1198464"/>
            <a:ext cx="1097859" cy="10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Rovná spojovacia šípka 38"/>
          <p:cNvCxnSpPr/>
          <p:nvPr/>
        </p:nvCxnSpPr>
        <p:spPr>
          <a:xfrm flipV="1">
            <a:off x="2051720" y="1988051"/>
            <a:ext cx="2520280" cy="792877"/>
          </a:xfrm>
          <a:prstGeom prst="straightConnector1">
            <a:avLst/>
          </a:prstGeom>
          <a:ln w="158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0458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7125113" cy="924475"/>
          </a:xfrm>
        </p:spPr>
        <p:txBody>
          <a:bodyPr/>
          <a:lstStyle/>
          <a:p>
            <a:pPr marL="0" indent="0" algn="l">
              <a:buNone/>
            </a:pPr>
            <a:r>
              <a:rPr lang="sk-SK" sz="4400" dirty="0" smtClean="0">
                <a:solidFill>
                  <a:srgbClr val="009900"/>
                </a:solidFill>
                <a:latin typeface="Arial Black" panose="020B0A04020102020204" pitchFamily="34" charset="0"/>
              </a:rPr>
              <a:t>Jarné práce v záhrade</a:t>
            </a:r>
            <a:endParaRPr lang="sk-SK" sz="4400" dirty="0">
              <a:solidFill>
                <a:srgbClr val="0099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13"/>
          </p:nvPr>
        </p:nvSpPr>
        <p:spPr>
          <a:xfrm>
            <a:off x="323528" y="1412776"/>
            <a:ext cx="8640960" cy="2304256"/>
          </a:xfrm>
          <a:noFill/>
        </p:spPr>
        <p:txBody>
          <a:bodyPr>
            <a:normAutofit/>
          </a:bodyPr>
          <a:lstStyle/>
          <a:p>
            <a:pPr marL="457200" indent="-457200">
              <a:buClr>
                <a:srgbClr val="0000FF"/>
              </a:buClr>
              <a:buFontTx/>
              <a:buChar char="-"/>
            </a:pPr>
            <a:r>
              <a:rPr lang="sk-SK" sz="3200" b="1" dirty="0">
                <a:solidFill>
                  <a:srgbClr val="0000FF"/>
                </a:solidFill>
              </a:rPr>
              <a:t>v</a:t>
            </a:r>
            <a:r>
              <a:rPr lang="sk-SK" sz="3200" b="1" dirty="0" smtClean="0">
                <a:solidFill>
                  <a:srgbClr val="0000FF"/>
                </a:solidFill>
              </a:rPr>
              <a:t>yhrabávame suchú trávu,</a:t>
            </a:r>
            <a:endParaRPr lang="sk-SK" sz="3200" b="1" dirty="0">
              <a:solidFill>
                <a:srgbClr val="0000FF"/>
              </a:solidFill>
            </a:endParaRPr>
          </a:p>
          <a:p>
            <a:pPr marL="457200" indent="-457200">
              <a:buClr>
                <a:srgbClr val="0000FF"/>
              </a:buClr>
              <a:buFontTx/>
              <a:buChar char="-"/>
            </a:pPr>
            <a:r>
              <a:rPr lang="sk-SK" sz="3200" b="1" dirty="0">
                <a:solidFill>
                  <a:srgbClr val="0000FF"/>
                </a:solidFill>
              </a:rPr>
              <a:t>p</a:t>
            </a:r>
            <a:r>
              <a:rPr lang="sk-SK" sz="3200" b="1" dirty="0" smtClean="0">
                <a:solidFill>
                  <a:srgbClr val="0000FF"/>
                </a:solidFill>
              </a:rPr>
              <a:t>ripravujeme zeminu na sadenie zeleniny,</a:t>
            </a:r>
          </a:p>
          <a:p>
            <a:pPr marL="457200" indent="-457200">
              <a:buFontTx/>
              <a:buChar char="-"/>
            </a:pPr>
            <a:endParaRPr lang="sk-SK" sz="3200" b="1" dirty="0" smtClean="0">
              <a:solidFill>
                <a:srgbClr val="0000FF"/>
              </a:solidFill>
            </a:endParaRPr>
          </a:p>
        </p:txBody>
      </p:sp>
      <p:pic>
        <p:nvPicPr>
          <p:cNvPr id="7" name="Picture 2" descr="Výsledok vyhľadávania obrázkov pre dopyt jarné práce v záhra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36912"/>
            <a:ext cx="2664296" cy="177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Súvisiaci obráz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81128"/>
            <a:ext cx="3571875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úvisiaci obráz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554" y="3428603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779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99592" y="3356992"/>
            <a:ext cx="7117178" cy="1468800"/>
          </a:xfrm>
        </p:spPr>
        <p:txBody>
          <a:bodyPr/>
          <a:lstStyle/>
          <a:p>
            <a:pPr marL="0" indent="0" algn="ctr">
              <a:buNone/>
            </a:pPr>
            <a:r>
              <a:rPr lang="sk-SK" sz="4400" dirty="0" smtClean="0">
                <a:latin typeface="+mn-lt"/>
              </a:rPr>
              <a:t>Ďakujem za pozornosť</a:t>
            </a:r>
            <a:endParaRPr lang="sk-SK" sz="4400" dirty="0">
              <a:latin typeface="+mn-lt"/>
            </a:endParaRPr>
          </a:p>
        </p:txBody>
      </p:sp>
      <p:sp>
        <p:nvSpPr>
          <p:cNvPr id="5" name="Zástupný symbol textu 4"/>
          <p:cNvSpPr>
            <a:spLocks noGrp="1"/>
          </p:cNvSpPr>
          <p:nvPr>
            <p:ph type="body" idx="1"/>
          </p:nvPr>
        </p:nvSpPr>
        <p:spPr>
          <a:xfrm>
            <a:off x="611560" y="1772816"/>
            <a:ext cx="7117178" cy="1656184"/>
          </a:xfrm>
        </p:spPr>
        <p:txBody>
          <a:bodyPr>
            <a:normAutofit/>
          </a:bodyPr>
          <a:lstStyle/>
          <a:p>
            <a:pPr algn="l"/>
            <a:r>
              <a:rPr lang="sk-SK" dirty="0" smtClean="0">
                <a:solidFill>
                  <a:schemeClr val="bg1"/>
                </a:solidFill>
              </a:rPr>
              <a:t>Zdroje: </a:t>
            </a:r>
          </a:p>
          <a:p>
            <a:pPr algn="l"/>
            <a:r>
              <a:rPr lang="sk-SK" dirty="0">
                <a:hlinkClick r:id="rId2"/>
              </a:rPr>
              <a:t>http://</a:t>
            </a:r>
            <a:r>
              <a:rPr lang="sk-SK" dirty="0" smtClean="0">
                <a:hlinkClick r:id="rId2"/>
              </a:rPr>
              <a:t>www.priroda.wbl.sk/Rocne-obdobia.html</a:t>
            </a:r>
            <a:r>
              <a:rPr lang="sk-SK" dirty="0" smtClean="0"/>
              <a:t> </a:t>
            </a:r>
          </a:p>
          <a:p>
            <a:pPr algn="l"/>
            <a:r>
              <a:rPr lang="sk-SK" dirty="0" smtClean="0"/>
              <a:t>Obrázky – </a:t>
            </a:r>
            <a:r>
              <a:rPr lang="sk-SK" dirty="0" err="1" smtClean="0">
                <a:hlinkClick r:id="rId3"/>
              </a:rPr>
              <a:t>www.google.sk</a:t>
            </a:r>
            <a:r>
              <a:rPr lang="sk-SK" dirty="0" smtClean="0"/>
              <a:t> </a:t>
            </a:r>
          </a:p>
          <a:p>
            <a:pPr algn="l"/>
            <a:r>
              <a:rPr lang="sk-SK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84412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372</TotalTime>
  <Words>138</Words>
  <Application>Microsoft Office PowerPoint</Application>
  <PresentationFormat>Prezentácia na obrazovke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Aerodynamika</vt:lpstr>
      <vt:lpstr>Premeny prírody       J A R</vt:lpstr>
      <vt:lpstr>JAR</vt:lpstr>
      <vt:lpstr>Jarné kvety v prírode</vt:lpstr>
      <vt:lpstr>Jarné kvety v záhrade</vt:lpstr>
      <vt:lpstr>Zvieratá na jar</vt:lpstr>
      <vt:lpstr>Obliekame sa ľahšie:   </vt:lpstr>
      <vt:lpstr>Jarné práce v záhrade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Premeny prírody - ZIMA</dc:title>
  <dc:creator>Gitka</dc:creator>
  <cp:lastModifiedBy>Mária Bindasová</cp:lastModifiedBy>
  <cp:revision>32</cp:revision>
  <dcterms:created xsi:type="dcterms:W3CDTF">2017-11-28T18:20:27Z</dcterms:created>
  <dcterms:modified xsi:type="dcterms:W3CDTF">2020-04-01T16:29:32Z</dcterms:modified>
</cp:coreProperties>
</file>