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Obdĺžnik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Obdĺžnik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Obdĺžnik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Rovná spojnica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Rovnoramenný trojuholník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ovná spojnica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Zástupný symbol obsah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Hlavička sekci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sk-SK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7" name="Obdĺžnik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bdĺžnik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9" name="Zástupný symbol obsah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7" name="Zástupný symbol dátum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8" name="Zástupný symbol päty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symbol čísla snímky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Zástupný symbol obsah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13" name="Zástupný symbol obsah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5" name="Rovná spojnica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Rovnoramenný trojuholník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á spojnica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Zástupný symbol obsah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ok s popiso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8" name="Rovná spojnica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ovnoramenný trojuholník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465D5D9-B2C6-403E-84DC-E689807B6517}" type="datetimeFigureOut">
              <a:rPr lang="sk-SK" smtClean="0"/>
              <a:t>25. 3. 2020</a:t>
            </a:fld>
            <a:endParaRPr lang="sk-SK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sk-SK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6C0F332C-335D-4B88-836E-0842C71D1E37}" type="slidenum">
              <a:rPr lang="sk-SK" smtClean="0"/>
              <a:t>‹#›</a:t>
            </a:fld>
            <a:endParaRPr lang="sk-SK"/>
          </a:p>
        </p:txBody>
      </p:sp>
      <p:sp>
        <p:nvSpPr>
          <p:cNvPr id="28" name="Rovná spojnica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Rovná spojnica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ovnoramenný trojuholník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00034" y="1714488"/>
            <a:ext cx="8286808" cy="990600"/>
          </a:xfrm>
        </p:spPr>
        <p:txBody>
          <a:bodyPr>
            <a:normAutofit fontScale="90000"/>
          </a:bodyPr>
          <a:lstStyle/>
          <a:p>
            <a:pPr algn="l"/>
            <a:r>
              <a:rPr lang="sk-SK" sz="4400" dirty="0" smtClean="0">
                <a:solidFill>
                  <a:schemeClr val="accent5">
                    <a:lumMod val="50000"/>
                  </a:schemeClr>
                </a:solidFill>
              </a:rPr>
              <a:t>Živočíchy s vnútornou kostrou</a:t>
            </a:r>
            <a:br>
              <a:rPr lang="sk-SK" sz="4400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sk-SK" sz="4400" dirty="0" smtClean="0">
                <a:solidFill>
                  <a:schemeClr val="accent5">
                    <a:lumMod val="50000"/>
                  </a:schemeClr>
                </a:solidFill>
              </a:rPr>
              <a:t> </a:t>
            </a:r>
            <a:r>
              <a:rPr lang="sk-SK" sz="4400" dirty="0" smtClean="0">
                <a:solidFill>
                  <a:schemeClr val="accent5">
                    <a:lumMod val="50000"/>
                  </a:schemeClr>
                </a:solidFill>
              </a:rPr>
              <a:t>                   </a:t>
            </a:r>
            <a:r>
              <a:rPr lang="sk-SK" sz="2700" dirty="0" smtClean="0">
                <a:solidFill>
                  <a:schemeClr val="accent5">
                    <a:lumMod val="50000"/>
                  </a:schemeClr>
                </a:solidFill>
              </a:rPr>
              <a:t>3. ročník</a:t>
            </a:r>
            <a:r>
              <a:rPr lang="sk-SK" sz="4400" dirty="0" smtClean="0"/>
              <a:t/>
            </a:r>
            <a:br>
              <a:rPr lang="sk-SK" sz="4400" dirty="0" smtClean="0"/>
            </a:br>
            <a:r>
              <a:rPr lang="sk-SK" dirty="0" smtClean="0"/>
              <a:t/>
            </a:r>
            <a:br>
              <a:rPr lang="sk-SK" dirty="0" smtClean="0"/>
            </a:br>
            <a:r>
              <a:rPr lang="sk-SK" dirty="0" smtClean="0"/>
              <a:t/>
            </a:r>
            <a:br>
              <a:rPr lang="sk-SK" dirty="0" smtClean="0"/>
            </a:br>
            <a:endParaRPr lang="sk-SK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214414" y="5286388"/>
            <a:ext cx="6858000" cy="533400"/>
          </a:xfrm>
        </p:spPr>
        <p:txBody>
          <a:bodyPr>
            <a:normAutofit/>
          </a:bodyPr>
          <a:lstStyle/>
          <a:p>
            <a:r>
              <a:rPr lang="sk-SK" dirty="0" smtClean="0"/>
              <a:t>Mgr. Katarína </a:t>
            </a:r>
            <a:r>
              <a:rPr lang="sk-SK" dirty="0" err="1" smtClean="0"/>
              <a:t>Mihalčinová</a:t>
            </a:r>
            <a:endParaRPr lang="sk-SK" dirty="0"/>
          </a:p>
        </p:txBody>
      </p:sp>
      <p:sp>
        <p:nvSpPr>
          <p:cNvPr id="4" name="Obdĺžnik 3"/>
          <p:cNvSpPr/>
          <p:nvPr/>
        </p:nvSpPr>
        <p:spPr>
          <a:xfrm>
            <a:off x="3061714" y="3928775"/>
            <a:ext cx="26244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sk-SK" sz="4400" b="1" dirty="0" smtClean="0">
                <a:solidFill>
                  <a:schemeClr val="accent5">
                    <a:lumMod val="50000"/>
                  </a:schemeClr>
                </a:solidFill>
                <a:latin typeface="Bookman Old Style"/>
                <a:ea typeface="+mj-ea"/>
                <a:cs typeface="+mj-cs"/>
              </a:rPr>
              <a:t>  VTÁKY</a:t>
            </a:r>
            <a:endParaRPr lang="sk-SK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7" name="Picture 13" descr="Výsledok vyhľadávania obrázkov pre dopyt lastovička obyčajná"/>
          <p:cNvPicPr>
            <a:picLocks noChangeAspect="1" noChangeArrowheads="1"/>
          </p:cNvPicPr>
          <p:nvPr/>
        </p:nvPicPr>
        <p:blipFill>
          <a:blip r:embed="rId2"/>
          <a:srcRect l="23936" t="25186" r="24202" b="21642"/>
          <a:stretch>
            <a:fillRect/>
          </a:stretch>
        </p:blipFill>
        <p:spPr bwMode="auto">
          <a:xfrm flipH="1">
            <a:off x="5357818" y="214290"/>
            <a:ext cx="1143008" cy="1670550"/>
          </a:xfrm>
          <a:prstGeom prst="rect">
            <a:avLst/>
          </a:prstGeom>
          <a:noFill/>
        </p:spPr>
      </p:pic>
      <p:pic>
        <p:nvPicPr>
          <p:cNvPr id="1035" name="Picture 11" descr="Výsledok vyhľadávania obrázkov pre dopyt sýkorka veľká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72330" y="4643446"/>
            <a:ext cx="1857388" cy="1857388"/>
          </a:xfrm>
          <a:prstGeom prst="rect">
            <a:avLst/>
          </a:prstGeom>
          <a:noFill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4400" b="1" dirty="0" smtClean="0">
                <a:solidFill>
                  <a:schemeClr val="accent5">
                    <a:lumMod val="50000"/>
                  </a:schemeClr>
                </a:solidFill>
              </a:rPr>
              <a:t>         Vtáky</a:t>
            </a:r>
            <a:endParaRPr lang="sk-SK" sz="4400" b="1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BlokTextu 2"/>
          <p:cNvSpPr txBox="1"/>
          <p:nvPr/>
        </p:nvSpPr>
        <p:spPr>
          <a:xfrm>
            <a:off x="285720" y="1142984"/>
            <a:ext cx="8072494" cy="90794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sk-SK" sz="2400" dirty="0"/>
              <a:t> </a:t>
            </a:r>
            <a:r>
              <a:rPr lang="sk-SK" sz="2800" dirty="0" smtClean="0"/>
              <a:t>dýchajú pľúcami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/>
              <a:t> </a:t>
            </a:r>
            <a:r>
              <a:rPr lang="sk-SK" sz="2800" dirty="0" smtClean="0"/>
              <a:t>znášajú </a:t>
            </a:r>
            <a:r>
              <a:rPr lang="sk-SK" sz="2800" b="1" dirty="0" smtClean="0"/>
              <a:t>vajcia</a:t>
            </a:r>
            <a:r>
              <a:rPr lang="sk-SK" sz="2800" dirty="0" smtClean="0"/>
              <a:t>  - s tvrdou škrupinou</a:t>
            </a:r>
          </a:p>
          <a:p>
            <a:r>
              <a:rPr lang="sk-SK" sz="2800" dirty="0" smtClean="0"/>
              <a:t>                        - zohrievajú vlastným telom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               - väčšina  vtákov sa o svoje mláďatá stará 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 smtClean="0"/>
              <a:t> telo pokryté </a:t>
            </a:r>
            <a:r>
              <a:rPr lang="sk-SK" sz="2800" b="1" dirty="0" smtClean="0"/>
              <a:t>perím</a:t>
            </a:r>
            <a:r>
              <a:rPr lang="sk-SK" sz="2800" dirty="0" smtClean="0"/>
              <a:t> - udržuje telesnú teplotu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                        - umožňuje lietať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/>
              <a:t> </a:t>
            </a:r>
            <a:r>
              <a:rPr lang="sk-SK" sz="2800" b="1" dirty="0" smtClean="0"/>
              <a:t>kosti</a:t>
            </a:r>
            <a:r>
              <a:rPr lang="sk-SK" sz="2800" dirty="0" smtClean="0"/>
              <a:t> – ľahké, pevné, duté (vyplnené vzduchom)</a:t>
            </a:r>
          </a:p>
          <a:p>
            <a:pPr>
              <a:buFont typeface="Arial" pitchFamily="34" charset="0"/>
              <a:buChar char="•"/>
            </a:pPr>
            <a:r>
              <a:rPr lang="sk-SK" sz="2800" dirty="0"/>
              <a:t> </a:t>
            </a:r>
            <a:r>
              <a:rPr lang="sk-SK" sz="2800" b="1" dirty="0" smtClean="0"/>
              <a:t>krídla</a:t>
            </a:r>
            <a:r>
              <a:rPr lang="sk-SK" sz="2800" dirty="0" smtClean="0"/>
              <a:t> – namiesto predných končatín </a:t>
            </a:r>
          </a:p>
          <a:p>
            <a:pPr>
              <a:buFont typeface="Arial" pitchFamily="34" charset="0"/>
              <a:buChar char="•"/>
            </a:pPr>
            <a:r>
              <a:rPr lang="sk-SK" sz="2800" b="1" dirty="0"/>
              <a:t> </a:t>
            </a:r>
            <a:r>
              <a:rPr lang="sk-SK" sz="2800" b="1" dirty="0" smtClean="0"/>
              <a:t>nohy</a:t>
            </a:r>
            <a:r>
              <a:rPr lang="sk-SK" sz="2800" dirty="0" smtClean="0"/>
              <a:t> – dve, prispôsobené životu</a:t>
            </a:r>
          </a:p>
          <a:p>
            <a:pPr>
              <a:buFont typeface="Arial" pitchFamily="34" charset="0"/>
              <a:buChar char="•"/>
            </a:pPr>
            <a:r>
              <a:rPr lang="sk-SK" sz="2800" b="1" dirty="0" smtClean="0"/>
              <a:t> zobáky</a:t>
            </a:r>
            <a:r>
              <a:rPr lang="sk-SK" sz="2800" dirty="0" smtClean="0"/>
              <a:t>  - rôzny tvar a veľkosť </a:t>
            </a:r>
          </a:p>
          <a:p>
            <a:r>
              <a:rPr lang="sk-SK" sz="2800" dirty="0" smtClean="0"/>
              <a:t>                 - podľa toho ako si prijímajú potravu </a:t>
            </a:r>
          </a:p>
          <a:p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800" dirty="0" smtClean="0"/>
          </a:p>
          <a:p>
            <a:pPr>
              <a:buFont typeface="Arial" pitchFamily="34" charset="0"/>
              <a:buChar char="•"/>
            </a:pPr>
            <a:endParaRPr lang="sk-SK" sz="2400" dirty="0" smtClean="0"/>
          </a:p>
          <a:p>
            <a:pPr>
              <a:buFont typeface="Arial" pitchFamily="34" charset="0"/>
              <a:buChar char="•"/>
            </a:pPr>
            <a:endParaRPr lang="sk-SK" sz="2400" dirty="0" smtClean="0"/>
          </a:p>
          <a:p>
            <a:endParaRPr lang="sk-SK" sz="2400" dirty="0" smtClean="0"/>
          </a:p>
          <a:p>
            <a:pPr>
              <a:buFont typeface="Arial" pitchFamily="34" charset="0"/>
              <a:buChar char="•"/>
            </a:pPr>
            <a:endParaRPr lang="sk-SK" sz="2400" dirty="0"/>
          </a:p>
          <a:p>
            <a:endParaRPr lang="sk-SK" sz="2400" dirty="0" smtClean="0"/>
          </a:p>
          <a:p>
            <a:pPr>
              <a:buFont typeface="Arial" pitchFamily="34" charset="0"/>
              <a:buChar char="•"/>
            </a:pPr>
            <a:endParaRPr lang="sk-SK" sz="2400" dirty="0"/>
          </a:p>
          <a:p>
            <a:pPr>
              <a:buFont typeface="Arial" pitchFamily="34" charset="0"/>
              <a:buChar char="•"/>
            </a:pPr>
            <a:endParaRPr lang="sk-SK" sz="2400" dirty="0" smtClean="0"/>
          </a:p>
          <a:p>
            <a:endParaRPr lang="sk-SK" sz="2400" dirty="0" smtClean="0"/>
          </a:p>
        </p:txBody>
      </p:sp>
      <p:pic>
        <p:nvPicPr>
          <p:cNvPr id="1033" name="Picture 9" descr="Výsledok vyhľadávania obrázkov pre dopyt drozd čierny"/>
          <p:cNvPicPr>
            <a:picLocks noChangeAspect="1" noChangeArrowheads="1"/>
          </p:cNvPicPr>
          <p:nvPr/>
        </p:nvPicPr>
        <p:blipFill>
          <a:blip r:embed="rId4"/>
          <a:srcRect l="16667" t="8132" r="16667" b="6009"/>
          <a:stretch>
            <a:fillRect/>
          </a:stretch>
        </p:blipFill>
        <p:spPr bwMode="auto">
          <a:xfrm>
            <a:off x="7000892" y="428604"/>
            <a:ext cx="1785950" cy="1785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sk-SK" b="1" dirty="0" smtClean="0"/>
              <a:t> </a:t>
            </a:r>
            <a:r>
              <a:rPr lang="sk-SK" b="1" dirty="0" smtClean="0"/>
              <a:t>Nohy vtákov</a:t>
            </a:r>
            <a:endParaRPr lang="sk-SK" dirty="0"/>
          </a:p>
        </p:txBody>
      </p:sp>
      <p:pic>
        <p:nvPicPr>
          <p:cNvPr id="3" name="Picture 2" descr="Výsledok vyhľadávania obrázkov pre dopyt nohy dravec"/>
          <p:cNvPicPr>
            <a:picLocks noChangeAspect="1" noChangeArrowheads="1"/>
          </p:cNvPicPr>
          <p:nvPr/>
        </p:nvPicPr>
        <p:blipFill>
          <a:blip r:embed="rId2"/>
          <a:srcRect l="3906" t="31250" r="50843" b="4166"/>
          <a:stretch>
            <a:fillRect/>
          </a:stretch>
        </p:blipFill>
        <p:spPr bwMode="auto">
          <a:xfrm>
            <a:off x="1071538" y="1500174"/>
            <a:ext cx="4214842" cy="4511663"/>
          </a:xfrm>
          <a:prstGeom prst="rect">
            <a:avLst/>
          </a:prstGeom>
          <a:noFill/>
        </p:spPr>
      </p:pic>
      <p:sp>
        <p:nvSpPr>
          <p:cNvPr id="4" name="Ovál 3"/>
          <p:cNvSpPr/>
          <p:nvPr/>
        </p:nvSpPr>
        <p:spPr>
          <a:xfrm rot="20738958">
            <a:off x="1225808" y="5101740"/>
            <a:ext cx="1500198" cy="857256"/>
          </a:xfrm>
          <a:prstGeom prst="ellips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k-SK" dirty="0">
              <a:ln>
                <a:solidFill>
                  <a:schemeClr val="bg1"/>
                </a:solidFill>
              </a:ln>
              <a:solidFill>
                <a:schemeClr val="bg1"/>
              </a:solidFill>
            </a:endParaRPr>
          </a:p>
        </p:txBody>
      </p:sp>
      <p:sp>
        <p:nvSpPr>
          <p:cNvPr id="5" name="BlokTextu 4"/>
          <p:cNvSpPr txBox="1"/>
          <p:nvPr/>
        </p:nvSpPr>
        <p:spPr>
          <a:xfrm>
            <a:off x="5857884" y="1428736"/>
            <a:ext cx="2714644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sk-SK" sz="2400" dirty="0" smtClean="0"/>
              <a:t>1. Drozd</a:t>
            </a:r>
          </a:p>
          <a:p>
            <a:pPr marL="342900" indent="-342900"/>
            <a:r>
              <a:rPr lang="sk-SK" sz="2400" dirty="0" smtClean="0"/>
              <a:t>2. Ďateľ</a:t>
            </a:r>
          </a:p>
          <a:p>
            <a:pPr marL="342900" indent="-342900"/>
            <a:r>
              <a:rPr lang="sk-SK" sz="2400" dirty="0" smtClean="0"/>
              <a:t>3. Bažant</a:t>
            </a:r>
          </a:p>
          <a:p>
            <a:pPr marL="342900" indent="-342900"/>
            <a:r>
              <a:rPr lang="sk-SK" sz="2400" dirty="0" smtClean="0"/>
              <a:t>4. Sokol</a:t>
            </a:r>
          </a:p>
          <a:p>
            <a:pPr marL="342900" indent="-342900"/>
            <a:r>
              <a:rPr lang="sk-SK" sz="2400" dirty="0" smtClean="0"/>
              <a:t>5. Dažďovník</a:t>
            </a:r>
          </a:p>
          <a:p>
            <a:pPr marL="342900" indent="-342900"/>
            <a:r>
              <a:rPr lang="sk-SK" sz="2400" dirty="0" smtClean="0"/>
              <a:t>6. Morka</a:t>
            </a:r>
          </a:p>
          <a:p>
            <a:pPr marL="342900" indent="-342900"/>
            <a:r>
              <a:rPr lang="sk-SK" sz="2400" dirty="0" smtClean="0"/>
              <a:t>7. Kormorán</a:t>
            </a:r>
          </a:p>
          <a:p>
            <a:pPr marL="342900" indent="-342900"/>
            <a:r>
              <a:rPr lang="sk-SK" sz="2400" dirty="0" smtClean="0"/>
              <a:t>8. Pštros</a:t>
            </a:r>
          </a:p>
          <a:p>
            <a:pPr marL="342900" indent="-342900"/>
            <a:r>
              <a:rPr lang="sk-SK" sz="2400" dirty="0" smtClean="0"/>
              <a:t>9. Šabliarka</a:t>
            </a:r>
          </a:p>
          <a:p>
            <a:pPr marL="342900" indent="-342900"/>
            <a:r>
              <a:rPr lang="sk-SK" sz="2400" dirty="0" smtClean="0"/>
              <a:t>10. Bocian</a:t>
            </a:r>
          </a:p>
          <a:p>
            <a:pPr marL="342900" indent="-342900"/>
            <a:r>
              <a:rPr lang="sk-SK" sz="2400" dirty="0" smtClean="0"/>
              <a:t>11. Lyska</a:t>
            </a:r>
          </a:p>
          <a:p>
            <a:pPr marL="342900" indent="-342900"/>
            <a:r>
              <a:rPr lang="sk-SK" sz="2400" dirty="0" smtClean="0"/>
              <a:t>12. Rybárik</a:t>
            </a:r>
          </a:p>
          <a:p>
            <a:pPr marL="342900" indent="-342900"/>
            <a:endParaRPr lang="sk-SK" sz="2400" dirty="0"/>
          </a:p>
        </p:txBody>
      </p:sp>
      <p:sp>
        <p:nvSpPr>
          <p:cNvPr id="6" name="BlokTextu 5"/>
          <p:cNvSpPr txBox="1"/>
          <p:nvPr/>
        </p:nvSpPr>
        <p:spPr>
          <a:xfrm>
            <a:off x="4714876" y="5429264"/>
            <a:ext cx="357190" cy="21544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sk-SK" sz="800" dirty="0" smtClean="0"/>
              <a:t>12</a:t>
            </a:r>
            <a:endParaRPr lang="sk-SK" sz="8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BlokTextu 5"/>
          <p:cNvSpPr txBox="1"/>
          <p:nvPr/>
        </p:nvSpPr>
        <p:spPr>
          <a:xfrm>
            <a:off x="357158" y="357166"/>
            <a:ext cx="850112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k-SK" sz="2400" dirty="0" smtClean="0"/>
              <a:t> </a:t>
            </a:r>
            <a:r>
              <a:rPr lang="sk-SK" sz="3200" b="1" dirty="0" smtClean="0">
                <a:solidFill>
                  <a:schemeClr val="accent5">
                    <a:lumMod val="50000"/>
                  </a:schemeClr>
                </a:solidFill>
              </a:rPr>
              <a:t>Zobáky vtákov</a:t>
            </a:r>
            <a:endParaRPr lang="sk-SK" sz="3200" dirty="0">
              <a:solidFill>
                <a:schemeClr val="accent5">
                  <a:lumMod val="50000"/>
                </a:schemeClr>
              </a:solidFill>
            </a:endParaRPr>
          </a:p>
        </p:txBody>
      </p:sp>
      <p:pic>
        <p:nvPicPr>
          <p:cNvPr id="15364" name="Picture 4" descr="Výsledok vyhľadávania obrázkov pre dopyt druhy zobákov"/>
          <p:cNvPicPr>
            <a:picLocks noChangeAspect="1" noChangeArrowheads="1"/>
          </p:cNvPicPr>
          <p:nvPr/>
        </p:nvPicPr>
        <p:blipFill>
          <a:blip r:embed="rId2">
            <a:lum/>
          </a:blip>
          <a:srcRect b="2689"/>
          <a:stretch>
            <a:fillRect/>
          </a:stretch>
        </p:blipFill>
        <p:spPr bwMode="auto">
          <a:xfrm>
            <a:off x="500034" y="2071678"/>
            <a:ext cx="4762500" cy="2928958"/>
          </a:xfrm>
          <a:prstGeom prst="rect">
            <a:avLst/>
          </a:prstGeom>
          <a:noFill/>
        </p:spPr>
      </p:pic>
      <p:sp>
        <p:nvSpPr>
          <p:cNvPr id="7" name="Obdĺžnik 6"/>
          <p:cNvSpPr/>
          <p:nvPr/>
        </p:nvSpPr>
        <p:spPr>
          <a:xfrm>
            <a:off x="5357818" y="1571612"/>
            <a:ext cx="342902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k-SK" dirty="0"/>
              <a:t>A – </a:t>
            </a:r>
            <a:r>
              <a:rPr lang="sk-SK" dirty="0" smtClean="0"/>
              <a:t>filtrovanie </a:t>
            </a:r>
            <a:r>
              <a:rPr lang="sk-SK" dirty="0"/>
              <a:t>potravy, </a:t>
            </a:r>
            <a:r>
              <a:rPr lang="sk-SK" dirty="0" smtClean="0"/>
              <a:t>kačica</a:t>
            </a:r>
            <a:br>
              <a:rPr lang="sk-SK" dirty="0" smtClean="0"/>
            </a:br>
            <a:r>
              <a:rPr lang="sk-SK" dirty="0"/>
              <a:t>B – lov </a:t>
            </a:r>
            <a:r>
              <a:rPr lang="sk-SK" dirty="0" smtClean="0"/>
              <a:t>rýb v plytkej vode,  </a:t>
            </a:r>
            <a:r>
              <a:rPr lang="sk-SK" dirty="0"/>
              <a:t>pelikán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C – </a:t>
            </a:r>
            <a:r>
              <a:rPr lang="sk-SK" dirty="0" smtClean="0"/>
              <a:t>harpúnovanie koristi vo vode,</a:t>
            </a:r>
          </a:p>
          <a:p>
            <a:r>
              <a:rPr lang="sk-SK" dirty="0"/>
              <a:t> </a:t>
            </a:r>
            <a:r>
              <a:rPr lang="sk-SK" dirty="0" smtClean="0"/>
              <a:t>     volavka</a:t>
            </a:r>
            <a:br>
              <a:rPr lang="sk-SK" dirty="0" smtClean="0"/>
            </a:br>
            <a:r>
              <a:rPr lang="sk-SK" dirty="0"/>
              <a:t>D – </a:t>
            </a:r>
            <a:r>
              <a:rPr lang="sk-SK" dirty="0" smtClean="0"/>
              <a:t>chytanie </a:t>
            </a:r>
            <a:r>
              <a:rPr lang="sk-SK" dirty="0"/>
              <a:t>hmyzu, </a:t>
            </a:r>
            <a:r>
              <a:rPr lang="sk-SK" dirty="0" smtClean="0"/>
              <a:t>kukučka</a:t>
            </a:r>
            <a:br>
              <a:rPr lang="sk-SK" dirty="0" smtClean="0"/>
            </a:br>
            <a:r>
              <a:rPr lang="sk-SK" dirty="0"/>
              <a:t>E – </a:t>
            </a:r>
            <a:r>
              <a:rPr lang="sk-SK" dirty="0" smtClean="0"/>
              <a:t>cicanie štiav z kvetu, kolibrík</a:t>
            </a:r>
            <a:br>
              <a:rPr lang="sk-SK" dirty="0" smtClean="0"/>
            </a:br>
            <a:r>
              <a:rPr lang="sk-SK" dirty="0"/>
              <a:t>F – </a:t>
            </a:r>
            <a:r>
              <a:rPr lang="sk-SK" dirty="0" smtClean="0"/>
              <a:t>lúskanie semien alebo plodov, </a:t>
            </a:r>
          </a:p>
          <a:p>
            <a:r>
              <a:rPr lang="sk-SK" dirty="0"/>
              <a:t> </a:t>
            </a:r>
            <a:r>
              <a:rPr lang="sk-SK" dirty="0" smtClean="0"/>
              <a:t>    papagáj</a:t>
            </a:r>
            <a:br>
              <a:rPr lang="sk-SK" dirty="0" smtClean="0"/>
            </a:br>
            <a:r>
              <a:rPr lang="sk-SK" dirty="0"/>
              <a:t>G – </a:t>
            </a:r>
            <a:r>
              <a:rPr lang="sk-SK" dirty="0" smtClean="0"/>
              <a:t>hľadanie potravy v pôde, sluka</a:t>
            </a:r>
            <a:br>
              <a:rPr lang="sk-SK" dirty="0" smtClean="0"/>
            </a:br>
            <a:r>
              <a:rPr lang="sk-SK" dirty="0"/>
              <a:t>H – </a:t>
            </a:r>
            <a:r>
              <a:rPr lang="sk-SK" dirty="0" smtClean="0"/>
              <a:t>trhanie mäsitej koristi, sokol</a:t>
            </a:r>
            <a:br>
              <a:rPr lang="sk-SK" dirty="0" smtClean="0"/>
            </a:br>
            <a:r>
              <a:rPr lang="sk-SK" dirty="0"/>
              <a:t>CH – </a:t>
            </a:r>
            <a:r>
              <a:rPr lang="sk-SK" dirty="0" smtClean="0"/>
              <a:t>zbieranie semien alebo</a:t>
            </a:r>
          </a:p>
          <a:p>
            <a:r>
              <a:rPr lang="sk-SK" dirty="0"/>
              <a:t> </a:t>
            </a:r>
            <a:r>
              <a:rPr lang="sk-SK" dirty="0" smtClean="0"/>
              <a:t>        plodov, </a:t>
            </a:r>
            <a:r>
              <a:rPr lang="sk-SK" dirty="0"/>
              <a:t>holub</a:t>
            </a:r>
            <a:r>
              <a:rPr lang="sk-SK" dirty="0" smtClean="0"/>
              <a:t/>
            </a:r>
            <a:br>
              <a:rPr lang="sk-SK" dirty="0" smtClean="0"/>
            </a:br>
            <a:r>
              <a:rPr lang="sk-SK" dirty="0"/>
              <a:t>I – </a:t>
            </a:r>
            <a:r>
              <a:rPr lang="sk-SK" dirty="0" smtClean="0"/>
              <a:t>lúskanie semien</a:t>
            </a:r>
            <a:r>
              <a:rPr lang="sk-SK" dirty="0"/>
              <a:t>, </a:t>
            </a:r>
            <a:r>
              <a:rPr lang="sk-SK" dirty="0" err="1" smtClean="0"/>
              <a:t>zrnožravý</a:t>
            </a:r>
            <a:endParaRPr lang="sk-SK" dirty="0" smtClean="0"/>
          </a:p>
          <a:p>
            <a:r>
              <a:rPr lang="sk-SK" dirty="0"/>
              <a:t> </a:t>
            </a:r>
            <a:r>
              <a:rPr lang="sk-SK" dirty="0" smtClean="0"/>
              <a:t>    </a:t>
            </a:r>
            <a:r>
              <a:rPr lang="sk-SK" dirty="0" err="1" smtClean="0"/>
              <a:t>spevavec</a:t>
            </a:r>
            <a:endParaRPr lang="sk-SK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2000"/>
                            </p:stCondLst>
                            <p:childTnLst>
                              <p:par>
                                <p:cTn id="10" presetID="2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b="1" dirty="0" smtClean="0"/>
              <a:t>                  </a:t>
            </a:r>
            <a:br>
              <a:rPr lang="sk-SK" b="1" dirty="0" smtClean="0"/>
            </a:br>
            <a:r>
              <a:rPr lang="sk-SK" b="1" dirty="0" smtClean="0"/>
              <a:t/>
            </a:r>
            <a:br>
              <a:rPr lang="sk-SK" b="1" dirty="0" smtClean="0"/>
            </a:br>
            <a:r>
              <a:rPr lang="sk-SK" b="1" dirty="0" smtClean="0"/>
              <a:t>                 Lastovička obyčajná</a:t>
            </a:r>
            <a:endParaRPr lang="sk-SK" b="1" dirty="0"/>
          </a:p>
        </p:txBody>
      </p:sp>
      <p:sp>
        <p:nvSpPr>
          <p:cNvPr id="3" name="Zástupný symbol obsahu 2"/>
          <p:cNvSpPr>
            <a:spLocks noGrp="1"/>
          </p:cNvSpPr>
          <p:nvPr>
            <p:ph sz="quarter" idx="1"/>
          </p:nvPr>
        </p:nvSpPr>
        <p:spPr>
          <a:xfrm>
            <a:off x="500034" y="1433490"/>
            <a:ext cx="8229600" cy="5424510"/>
          </a:xfrm>
        </p:spPr>
        <p:txBody>
          <a:bodyPr>
            <a:normAutofit/>
          </a:bodyPr>
          <a:lstStyle/>
          <a:p>
            <a:r>
              <a:rPr lang="sk-SK" dirty="0" smtClean="0"/>
              <a:t>             - Žije v spoločenstvách – </a:t>
            </a:r>
            <a:r>
              <a:rPr lang="sk-SK" b="1" dirty="0" smtClean="0"/>
              <a:t>kŕdľoch</a:t>
            </a:r>
          </a:p>
          <a:p>
            <a:r>
              <a:rPr lang="sk-SK" dirty="0" smtClean="0"/>
              <a:t> </a:t>
            </a:r>
            <a:r>
              <a:rPr lang="sk-SK" dirty="0" smtClean="0"/>
              <a:t>            - </a:t>
            </a:r>
            <a:r>
              <a:rPr lang="sk-SK" b="1" dirty="0" smtClean="0"/>
              <a:t>Č</a:t>
            </a:r>
            <a:r>
              <a:rPr lang="sk-SK" b="1" dirty="0" smtClean="0"/>
              <a:t>ierne </a:t>
            </a:r>
            <a:r>
              <a:rPr lang="sk-SK" dirty="0" smtClean="0"/>
              <a:t>perie, na brušku </a:t>
            </a:r>
            <a:r>
              <a:rPr lang="sk-SK" b="1" dirty="0" smtClean="0"/>
              <a:t>biele</a:t>
            </a:r>
            <a:r>
              <a:rPr lang="sk-SK" dirty="0" smtClean="0"/>
              <a:t>. Čelo a hrdlo </a:t>
            </a:r>
          </a:p>
          <a:p>
            <a:r>
              <a:rPr lang="sk-SK" dirty="0" smtClean="0"/>
              <a:t> </a:t>
            </a:r>
            <a:r>
              <a:rPr lang="sk-SK" dirty="0" smtClean="0"/>
              <a:t>              má </a:t>
            </a:r>
            <a:r>
              <a:rPr lang="sk-SK" b="1" dirty="0" smtClean="0"/>
              <a:t>hrdzavej farby</a:t>
            </a:r>
            <a:r>
              <a:rPr lang="sk-SK" dirty="0" smtClean="0"/>
              <a:t>.</a:t>
            </a:r>
          </a:p>
          <a:p>
            <a:pPr>
              <a:buNone/>
            </a:pPr>
            <a:r>
              <a:rPr lang="sk-SK" dirty="0" smtClean="0"/>
              <a:t>                - Štíhle, dlhé krídla a </a:t>
            </a:r>
            <a:r>
              <a:rPr lang="sk-SK" b="1" dirty="0" smtClean="0"/>
              <a:t>vidlicovitý chvost</a:t>
            </a:r>
          </a:p>
          <a:p>
            <a:pPr>
              <a:buNone/>
            </a:pPr>
            <a:r>
              <a:rPr lang="sk-SK" dirty="0" smtClean="0"/>
              <a:t>- </a:t>
            </a:r>
            <a:r>
              <a:rPr lang="sk-SK" b="1" dirty="0" smtClean="0"/>
              <a:t>Hniezdo </a:t>
            </a:r>
            <a:r>
              <a:rPr lang="sk-SK" dirty="0" smtClean="0"/>
              <a:t>- </a:t>
            </a:r>
            <a:r>
              <a:rPr lang="sk-SK" dirty="0" smtClean="0"/>
              <a:t>na budovách</a:t>
            </a:r>
          </a:p>
          <a:p>
            <a:pPr>
              <a:buNone/>
            </a:pPr>
            <a:r>
              <a:rPr lang="sk-SK" dirty="0" smtClean="0"/>
              <a:t>               - z bahna, blata, slín a stebiel </a:t>
            </a:r>
            <a:r>
              <a:rPr lang="sk-SK" dirty="0" smtClean="0"/>
              <a:t>tráv</a:t>
            </a:r>
          </a:p>
          <a:p>
            <a:pPr>
              <a:buNone/>
            </a:pPr>
            <a:r>
              <a:rPr lang="sk-SK" dirty="0" smtClean="0"/>
              <a:t>- </a:t>
            </a:r>
            <a:r>
              <a:rPr lang="sk-SK" b="1" dirty="0" smtClean="0"/>
              <a:t>Živý </a:t>
            </a:r>
            <a:r>
              <a:rPr lang="sk-SK" b="1" dirty="0" smtClean="0"/>
              <a:t>sa hmyzom</a:t>
            </a:r>
            <a:r>
              <a:rPr lang="sk-SK" dirty="0" smtClean="0"/>
              <a:t>, ktorý chytá počas </a:t>
            </a:r>
            <a:r>
              <a:rPr lang="sk-SK" dirty="0" smtClean="0"/>
              <a:t>letu</a:t>
            </a:r>
          </a:p>
          <a:p>
            <a:pPr>
              <a:buNone/>
            </a:pPr>
            <a:r>
              <a:rPr lang="sk-SK" dirty="0" smtClean="0"/>
              <a:t>- </a:t>
            </a:r>
            <a:r>
              <a:rPr lang="sk-SK" b="1" dirty="0" smtClean="0"/>
              <a:t>Mláďatá</a:t>
            </a:r>
            <a:r>
              <a:rPr lang="sk-SK" dirty="0" smtClean="0"/>
              <a:t> po vyliahnutí z vajec </a:t>
            </a:r>
            <a:r>
              <a:rPr lang="sk-SK" b="1" dirty="0" smtClean="0"/>
              <a:t>kŕmi</a:t>
            </a:r>
          </a:p>
          <a:p>
            <a:pPr>
              <a:buNone/>
            </a:pPr>
            <a:r>
              <a:rPr lang="sk-SK" dirty="0" smtClean="0"/>
              <a:t>- </a:t>
            </a:r>
            <a:r>
              <a:rPr lang="sk-SK" b="1" dirty="0" smtClean="0"/>
              <a:t>Sťahovavý vták</a:t>
            </a:r>
            <a:r>
              <a:rPr lang="sk-SK" dirty="0" smtClean="0"/>
              <a:t> - v septembri odlieta do teplých krajín</a:t>
            </a:r>
          </a:p>
          <a:p>
            <a:pPr>
              <a:buNone/>
            </a:pPr>
            <a:r>
              <a:rPr lang="sk-SK" dirty="0" smtClean="0"/>
              <a:t> </a:t>
            </a:r>
            <a:r>
              <a:rPr lang="sk-SK" dirty="0" smtClean="0"/>
              <a:t>                            - prilieta na jar</a:t>
            </a:r>
          </a:p>
          <a:p>
            <a:pPr>
              <a:buNone/>
            </a:pPr>
            <a:endParaRPr lang="sk-SK" dirty="0" smtClean="0"/>
          </a:p>
          <a:p>
            <a:pPr>
              <a:buFontTx/>
              <a:buChar char="-"/>
            </a:pPr>
            <a:endParaRPr lang="sk-SK" dirty="0"/>
          </a:p>
        </p:txBody>
      </p:sp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1785950" cy="28461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638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57950" y="3304052"/>
            <a:ext cx="2538413" cy="19013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16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6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9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2000"/>
                            </p:stCondLst>
                            <p:childTnLst>
                              <p:par>
                                <p:cTn id="3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15000"/>
                            </p:stCondLst>
                            <p:childTnLst>
                              <p:par>
                                <p:cTn id="4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8000"/>
                            </p:stCondLst>
                            <p:childTnLst>
                              <p:par>
                                <p:cTn id="4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21000"/>
                            </p:stCondLst>
                            <p:childTnLst>
                              <p:par>
                                <p:cTn id="5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4000"/>
                            </p:stCondLst>
                            <p:childTnLst>
                              <p:par>
                                <p:cTn id="5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3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7000"/>
                            </p:stCondLst>
                            <p:childTnLst>
                              <p:par>
                                <p:cTn id="6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3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3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0000"/>
                            </p:stCondLst>
                            <p:childTnLst>
                              <p:par>
                                <p:cTn id="7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3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3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72364" y="2285992"/>
            <a:ext cx="1571636" cy="22404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0"/>
            <a:ext cx="8229600" cy="914400"/>
          </a:xfrm>
        </p:spPr>
        <p:txBody>
          <a:bodyPr/>
          <a:lstStyle/>
          <a:p>
            <a:r>
              <a:rPr lang="sk-SK" b="1" dirty="0" smtClean="0"/>
              <a:t>            Sýkorka veľká</a:t>
            </a:r>
            <a:endParaRPr lang="sk-SK" b="1" dirty="0"/>
          </a:p>
        </p:txBody>
      </p:sp>
      <p:sp>
        <p:nvSpPr>
          <p:cNvPr id="17410" name="AutoShape 2" descr="Výsledok vyhľadávania obrázkov pre dopyt sýkorka veľká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sk-SK"/>
          </a:p>
        </p:txBody>
      </p:sp>
      <p:pic>
        <p:nvPicPr>
          <p:cNvPr id="1741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 flipH="1">
            <a:off x="6286512" y="0"/>
            <a:ext cx="247593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BlokTextu 4"/>
          <p:cNvSpPr txBox="1"/>
          <p:nvPr/>
        </p:nvSpPr>
        <p:spPr>
          <a:xfrm>
            <a:off x="285720" y="1142984"/>
            <a:ext cx="850112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400" dirty="0" smtClean="0"/>
              <a:t>-  </a:t>
            </a:r>
            <a:r>
              <a:rPr lang="sk-SK" sz="2600" dirty="0"/>
              <a:t>V</a:t>
            </a:r>
            <a:r>
              <a:rPr lang="sk-SK" sz="2600" dirty="0" smtClean="0"/>
              <a:t> listnatých lesoch ( minulosť)</a:t>
            </a:r>
          </a:p>
          <a:p>
            <a:r>
              <a:rPr lang="sk-SK" sz="2600" dirty="0"/>
              <a:t> </a:t>
            </a:r>
            <a:r>
              <a:rPr lang="sk-SK" sz="2600" dirty="0" smtClean="0"/>
              <a:t>   V blízkosti ľudských obydlí (dnes)</a:t>
            </a:r>
          </a:p>
          <a:p>
            <a:pPr>
              <a:buFontTx/>
              <a:buChar char="-"/>
            </a:pPr>
            <a:r>
              <a:rPr lang="sk-SK" sz="2600" dirty="0" smtClean="0"/>
              <a:t>  Má </a:t>
            </a:r>
            <a:r>
              <a:rPr lang="sk-SK" sz="2600" b="1" dirty="0" smtClean="0"/>
              <a:t>čiernu hlavu</a:t>
            </a:r>
            <a:r>
              <a:rPr lang="sk-SK" sz="2600" dirty="0" smtClean="0"/>
              <a:t>, </a:t>
            </a:r>
            <a:r>
              <a:rPr lang="sk-SK" sz="2600" b="1" dirty="0" smtClean="0"/>
              <a:t>biele líca</a:t>
            </a:r>
            <a:r>
              <a:rPr lang="sk-SK" sz="2600" dirty="0" smtClean="0"/>
              <a:t>, </a:t>
            </a:r>
            <a:r>
              <a:rPr lang="sk-SK" sz="2600" b="1" dirty="0" smtClean="0"/>
              <a:t>chrbát žltkavej </a:t>
            </a:r>
          </a:p>
          <a:p>
            <a:r>
              <a:rPr lang="sk-SK" sz="2600" b="1" dirty="0"/>
              <a:t> </a:t>
            </a:r>
            <a:r>
              <a:rPr lang="sk-SK" sz="2600" b="1" dirty="0" smtClean="0"/>
              <a:t>  </a:t>
            </a:r>
            <a:r>
              <a:rPr lang="sk-SK" sz="2600" dirty="0" smtClean="0"/>
              <a:t>alebo </a:t>
            </a:r>
            <a:r>
              <a:rPr lang="sk-SK" sz="2600" b="1" dirty="0" smtClean="0"/>
              <a:t>zelenej</a:t>
            </a:r>
            <a:r>
              <a:rPr lang="sk-SK" sz="2600" dirty="0" smtClean="0"/>
              <a:t> farby. </a:t>
            </a:r>
            <a:r>
              <a:rPr lang="sk-SK" sz="2600" b="1" dirty="0" smtClean="0"/>
              <a:t>Brucho má žlté</a:t>
            </a:r>
            <a:r>
              <a:rPr lang="sk-SK" sz="2600" dirty="0" smtClean="0"/>
              <a:t>, </a:t>
            </a:r>
            <a:r>
              <a:rPr lang="sk-SK" sz="2600" b="1" dirty="0" smtClean="0"/>
              <a:t>chvost </a:t>
            </a:r>
          </a:p>
          <a:p>
            <a:r>
              <a:rPr lang="sk-SK" sz="2600" b="1" dirty="0"/>
              <a:t> </a:t>
            </a:r>
            <a:r>
              <a:rPr lang="sk-SK" sz="2600" b="1" dirty="0" smtClean="0"/>
              <a:t>  modrosivý </a:t>
            </a:r>
            <a:r>
              <a:rPr lang="sk-SK" sz="2600" dirty="0" smtClean="0"/>
              <a:t>a </a:t>
            </a:r>
            <a:r>
              <a:rPr lang="sk-SK" sz="2600" b="1" dirty="0" smtClean="0"/>
              <a:t>krídla </a:t>
            </a:r>
            <a:r>
              <a:rPr lang="sk-SK" sz="2600" b="1" dirty="0" err="1" smtClean="0"/>
              <a:t>tmavomodrosivé</a:t>
            </a:r>
            <a:r>
              <a:rPr lang="sk-SK" sz="2600" b="1" dirty="0" smtClean="0"/>
              <a:t> s bielym</a:t>
            </a:r>
          </a:p>
          <a:p>
            <a:r>
              <a:rPr lang="sk-SK" sz="2600" b="1" dirty="0"/>
              <a:t> </a:t>
            </a:r>
            <a:r>
              <a:rPr lang="sk-SK" sz="2600" b="1" dirty="0" smtClean="0"/>
              <a:t>  pruhom</a:t>
            </a:r>
            <a:r>
              <a:rPr lang="sk-SK" sz="2600" dirty="0" smtClean="0"/>
              <a:t>.</a:t>
            </a:r>
          </a:p>
          <a:p>
            <a:pPr>
              <a:buFontTx/>
              <a:buChar char="-"/>
            </a:pPr>
            <a:r>
              <a:rPr lang="sk-SK" sz="2600" dirty="0"/>
              <a:t> </a:t>
            </a:r>
            <a:r>
              <a:rPr lang="sk-SK" sz="2600" dirty="0" smtClean="0"/>
              <a:t> Silný a čierny zobák má kužeľovitý tvar.</a:t>
            </a:r>
          </a:p>
          <a:p>
            <a:pPr>
              <a:buFontTx/>
              <a:buChar char="-"/>
            </a:pPr>
            <a:r>
              <a:rPr lang="sk-SK" sz="2600" dirty="0" smtClean="0"/>
              <a:t>  </a:t>
            </a:r>
            <a:r>
              <a:rPr lang="sk-SK" sz="2600" b="1" dirty="0" smtClean="0"/>
              <a:t>Hniezdo</a:t>
            </a:r>
            <a:r>
              <a:rPr lang="sk-SK" sz="2600" dirty="0" smtClean="0"/>
              <a:t> - v dutinách stromov, múrov</a:t>
            </a:r>
          </a:p>
          <a:p>
            <a:r>
              <a:rPr lang="sk-SK" sz="2600" dirty="0" smtClean="0"/>
              <a:t>                 - </a:t>
            </a:r>
            <a:r>
              <a:rPr lang="sk-SK" sz="2600" dirty="0" smtClean="0"/>
              <a:t>vo vtáčej búdke </a:t>
            </a:r>
            <a:endParaRPr lang="sk-SK" sz="2600" dirty="0" smtClean="0"/>
          </a:p>
          <a:p>
            <a:r>
              <a:rPr lang="sk-SK" sz="2600" dirty="0"/>
              <a:t> </a:t>
            </a:r>
            <a:r>
              <a:rPr lang="sk-SK" sz="2600" dirty="0" smtClean="0"/>
              <a:t>                - </a:t>
            </a:r>
            <a:r>
              <a:rPr lang="sk-SK" sz="2600" dirty="0" smtClean="0"/>
              <a:t>v dierach v pôde alebo obýva staré hniezda</a:t>
            </a:r>
            <a:endParaRPr lang="sk-SK" sz="2600" dirty="0" smtClean="0"/>
          </a:p>
          <a:p>
            <a:pPr>
              <a:buFontTx/>
              <a:buChar char="-"/>
            </a:pPr>
            <a:r>
              <a:rPr lang="sk-SK" sz="2600" dirty="0" smtClean="0"/>
              <a:t>  Živý sa hmyzom, v zime bobuľami a semenami rastlín.</a:t>
            </a:r>
          </a:p>
          <a:p>
            <a:pPr>
              <a:buFontTx/>
              <a:buChar char="-"/>
            </a:pPr>
            <a:r>
              <a:rPr lang="sk-SK" sz="2600" dirty="0" smtClean="0"/>
              <a:t>  Mláďatá po vyliahnutí z vajec kŕmi.</a:t>
            </a:r>
          </a:p>
          <a:p>
            <a:r>
              <a:rPr lang="sk-SK" sz="2600" dirty="0" smtClean="0"/>
              <a:t>-  </a:t>
            </a:r>
            <a:r>
              <a:rPr lang="sk-SK" sz="2600" b="1" dirty="0" smtClean="0"/>
              <a:t>Stály vták </a:t>
            </a:r>
            <a:r>
              <a:rPr lang="sk-SK" sz="2600" dirty="0" smtClean="0"/>
              <a:t>– neodlieta na jeseň do teplých krajín</a:t>
            </a:r>
            <a:endParaRPr lang="sk-SK" sz="2600" dirty="0"/>
          </a:p>
        </p:txBody>
      </p:sp>
      <p:pic>
        <p:nvPicPr>
          <p:cNvPr id="1741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500438"/>
            <a:ext cx="1638179" cy="122705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17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17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000"/>
                            </p:stCondLst>
                            <p:childTnLst>
                              <p:par>
                                <p:cTn id="1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3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 l="20588" t="12121" r="17647" b="4545"/>
          <a:stretch>
            <a:fillRect/>
          </a:stretch>
        </p:blipFill>
        <p:spPr bwMode="auto">
          <a:xfrm flipH="1">
            <a:off x="214282" y="214290"/>
            <a:ext cx="2286017" cy="239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b="1" dirty="0" smtClean="0"/>
              <a:t>                       Drozd čierny</a:t>
            </a:r>
            <a:endParaRPr lang="sk-SK" b="1" dirty="0"/>
          </a:p>
        </p:txBody>
      </p:sp>
      <p:sp>
        <p:nvSpPr>
          <p:cNvPr id="4" name="BlokTextu 3"/>
          <p:cNvSpPr txBox="1"/>
          <p:nvPr/>
        </p:nvSpPr>
        <p:spPr>
          <a:xfrm>
            <a:off x="785786" y="1500174"/>
            <a:ext cx="735814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/>
              <a:t>                 - lesný vták (minulosť)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          v blízkosti ľudských obydlí (dnes)</a:t>
            </a:r>
          </a:p>
          <a:p>
            <a:r>
              <a:rPr lang="sk-SK" sz="2800" dirty="0"/>
              <a:t> </a:t>
            </a:r>
            <a:r>
              <a:rPr lang="sk-SK" sz="2800" dirty="0" smtClean="0"/>
              <a:t>                - </a:t>
            </a:r>
            <a:r>
              <a:rPr lang="sk-SK" sz="2800" b="1" dirty="0" smtClean="0"/>
              <a:t>čierne </a:t>
            </a:r>
            <a:r>
              <a:rPr lang="sk-SK" sz="2800" dirty="0" smtClean="0"/>
              <a:t>perie</a:t>
            </a:r>
            <a:r>
              <a:rPr lang="sk-SK" sz="2800" b="1" dirty="0" smtClean="0"/>
              <a:t> </a:t>
            </a:r>
            <a:r>
              <a:rPr lang="sk-SK" sz="2800" dirty="0" smtClean="0"/>
              <a:t>a </a:t>
            </a:r>
            <a:r>
              <a:rPr lang="sk-SK" sz="2800" b="1" dirty="0" smtClean="0"/>
              <a:t>žltý</a:t>
            </a:r>
            <a:r>
              <a:rPr lang="sk-SK" sz="2800" dirty="0" smtClean="0"/>
              <a:t> zobák</a:t>
            </a:r>
          </a:p>
          <a:p>
            <a:pPr>
              <a:buFontTx/>
              <a:buChar char="-"/>
            </a:pPr>
            <a:r>
              <a:rPr lang="sk-SK" sz="2800" dirty="0" smtClean="0"/>
              <a:t> </a:t>
            </a:r>
            <a:r>
              <a:rPr lang="sk-SK" sz="2800" b="1" dirty="0" smtClean="0"/>
              <a:t>Hniezdo</a:t>
            </a:r>
            <a:r>
              <a:rPr lang="sk-SK" sz="2800" dirty="0" smtClean="0"/>
              <a:t> – na stromoch, v kríkoch, v budovách</a:t>
            </a:r>
          </a:p>
          <a:p>
            <a:pPr>
              <a:buFontTx/>
              <a:buChar char="-"/>
            </a:pPr>
            <a:r>
              <a:rPr lang="sk-SK" sz="2800" dirty="0" smtClean="0"/>
              <a:t> Živý sa </a:t>
            </a:r>
            <a:r>
              <a:rPr lang="sk-SK" sz="2800" b="1" dirty="0" smtClean="0"/>
              <a:t>hmyzom, dážďovkami, ovocím</a:t>
            </a:r>
          </a:p>
          <a:p>
            <a:pPr>
              <a:buFontTx/>
              <a:buChar char="-"/>
            </a:pPr>
            <a:r>
              <a:rPr lang="sk-SK" sz="2800" dirty="0" smtClean="0"/>
              <a:t> </a:t>
            </a:r>
            <a:r>
              <a:rPr lang="sk-SK" sz="2800" b="1" dirty="0" smtClean="0"/>
              <a:t>Mláďatá</a:t>
            </a:r>
            <a:r>
              <a:rPr lang="sk-SK" sz="2800" dirty="0" smtClean="0"/>
              <a:t> po vyliahnutí z vajec (modrých) kŕmi</a:t>
            </a:r>
          </a:p>
          <a:p>
            <a:r>
              <a:rPr lang="sk-SK" sz="2800" dirty="0" smtClean="0"/>
              <a:t>- </a:t>
            </a:r>
            <a:r>
              <a:rPr lang="sk-SK" sz="2800" b="1" dirty="0" smtClean="0"/>
              <a:t>Stály vták </a:t>
            </a:r>
            <a:r>
              <a:rPr lang="sk-SK" sz="2800" dirty="0" smtClean="0"/>
              <a:t>– neodlieta do teplých krajín</a:t>
            </a:r>
            <a:endParaRPr lang="sk-SK" sz="2800" dirty="0"/>
          </a:p>
        </p:txBody>
      </p:sp>
      <p:pic>
        <p:nvPicPr>
          <p:cNvPr id="194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71802" y="4786322"/>
            <a:ext cx="3139829" cy="171451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1" name="Picture 5" descr="Výsledok vyhľadávania obrázkov pre dopyt drozd čiern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16200000">
            <a:off x="866746" y="4348172"/>
            <a:ext cx="1743075" cy="261937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9463" name="Picture 7" descr="Výsledok vyhľadávania obrázkov pre dopyt drozd čierny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286512" y="4714884"/>
            <a:ext cx="2466975" cy="184785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3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30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30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0" dur="3000"/>
                                        <p:tgtEl>
                                          <p:spTgt spid="19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očiatok">
  <a:themeElements>
    <a:clrScheme name="Slnovrat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Počiatok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očiatok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142</TotalTime>
  <Words>390</Words>
  <Application>Microsoft Office PowerPoint</Application>
  <PresentationFormat>Prezentácia na obrazovke (4:3)</PresentationFormat>
  <Paragraphs>76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Počiatok</vt:lpstr>
      <vt:lpstr>Živočíchy s vnútornou kostrou                     3. ročník   </vt:lpstr>
      <vt:lpstr>         Vtáky</vt:lpstr>
      <vt:lpstr> Nohy vtákov</vt:lpstr>
      <vt:lpstr>Snímka 4</vt:lpstr>
      <vt:lpstr>                                     Lastovička obyčajná</vt:lpstr>
      <vt:lpstr>            Sýkorka veľká</vt:lpstr>
      <vt:lpstr>                       Drozd čierny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Živočíchy s vnútornou kostrou</dc:title>
  <dc:creator>ntb</dc:creator>
  <cp:lastModifiedBy>ntb</cp:lastModifiedBy>
  <cp:revision>15</cp:revision>
  <dcterms:created xsi:type="dcterms:W3CDTF">2020-03-25T12:23:46Z</dcterms:created>
  <dcterms:modified xsi:type="dcterms:W3CDTF">2020-03-25T14:46:31Z</dcterms:modified>
</cp:coreProperties>
</file>