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74" r:id="rId9"/>
    <p:sldId id="265" r:id="rId10"/>
    <p:sldId id="269" r:id="rId11"/>
    <p:sldId id="264" r:id="rId12"/>
    <p:sldId id="26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FF06D3-4241-4EB0-9D7F-D58E84C7D927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821697-DC16-4BAB-AD90-5C679444659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Vstup Slovenska do EÚ a NATO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/>
              <a:t>Dejiny </a:t>
            </a:r>
            <a:r>
              <a:rPr lang="sk-SK" sz="4000" b="1" dirty="0" smtClean="0"/>
              <a:t>súčasnosti</a:t>
            </a:r>
          </a:p>
          <a:p>
            <a:r>
              <a:rPr lang="sk-SK" sz="2200" b="1" smtClean="0"/>
              <a:t>Zdroj: </a:t>
            </a:r>
            <a:r>
              <a:rPr lang="sk-SK" sz="2200" b="1" smtClean="0"/>
              <a:t>www.zborovna.sk</a:t>
            </a:r>
            <a:endParaRPr lang="sk-SK" sz="2200" b="1" dirty="0"/>
          </a:p>
        </p:txBody>
      </p:sp>
      <p:pic>
        <p:nvPicPr>
          <p:cNvPr id="20482" name="Picture 2" descr="http://img.cas.sk/img/4/article/81302_import-zastava-vlajka-slovenska-sr-eu-sita-slovensko-statny-znak-zastava-slovenska-eu-statny-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530090"/>
            <a:ext cx="3962400" cy="2327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r>
              <a:rPr lang="sk-SK" sz="6600" dirty="0" smtClean="0"/>
              <a:t>Ján </a:t>
            </a:r>
            <a:r>
              <a:rPr lang="sk-SK" sz="6600" dirty="0" err="1" smtClean="0"/>
              <a:t>Figeľ</a:t>
            </a:r>
            <a:endParaRPr lang="sk-SK" sz="6600" dirty="0"/>
          </a:p>
        </p:txBody>
      </p:sp>
      <p:sp>
        <p:nvSpPr>
          <p:cNvPr id="6" name="Zástupný symbol text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Počas výkonu funkcie 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štátneho tajomníka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 na ministerstve zahraničných vecí SR </a:t>
            </a:r>
            <a:r>
              <a:rPr lang="sk-SK" dirty="0" smtClean="0"/>
              <a:t>zodpovedal za prístupové rokovania Slovenskej republiky za člena Európskej únie. </a:t>
            </a:r>
          </a:p>
          <a:p>
            <a:r>
              <a:rPr lang="sk-SK" dirty="0" smtClean="0"/>
              <a:t>Keď sa Slovensko stalo členom EÚ, ako prvý Slovák vykonával funkciu 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komisára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 Európskej únie.</a:t>
            </a:r>
            <a:endParaRPr lang="sk-SK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5602" name="Picture 2" descr="Ján Figeľ počas prehliadky RegioJet, 2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00306"/>
            <a:ext cx="2453640" cy="3531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1sg.sk/www/data/01/projekty/2008_2009/heroes/euro/Hlavic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357694"/>
            <a:ext cx="8666667" cy="2305334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214282" y="428604"/>
            <a:ext cx="4000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2009</a:t>
            </a:r>
            <a:br>
              <a:rPr lang="sk-SK" b="1" dirty="0"/>
            </a:br>
            <a:r>
              <a:rPr lang="sk-SK" b="1" dirty="0"/>
              <a:t>1. január</a:t>
            </a:r>
            <a:r>
              <a:rPr lang="sk-SK" dirty="0"/>
              <a:t> - vstup SR do eurozóny, euro je oficiálnym platidlom Slovenska.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/>
              <a:t>16. januára</a:t>
            </a:r>
            <a:r>
              <a:rPr lang="sk-SK" dirty="0"/>
              <a:t> - posledný deň duálneho obehu, kedy sa dalo platiť korunami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/>
              <a:t>30. jún -</a:t>
            </a:r>
            <a:r>
              <a:rPr lang="sk-SK" dirty="0"/>
              <a:t> v komerčných bankách sa končí výmena korunových mincí za eurá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/>
              <a:t>31. december 2009</a:t>
            </a:r>
            <a:r>
              <a:rPr lang="sk-SK" dirty="0"/>
              <a:t> – koniec povinného duálneho zobrazovania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                                 -  koniec výmeny korunových bankoviek v bankách</a:t>
            </a:r>
          </a:p>
        </p:txBody>
      </p:sp>
      <p:sp>
        <p:nvSpPr>
          <p:cNvPr id="8" name="Obdĺžnik 7"/>
          <p:cNvSpPr/>
          <p:nvPr/>
        </p:nvSpPr>
        <p:spPr>
          <a:xfrm>
            <a:off x="4286248" y="242886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/>
              <a:t>30. jún 2009 – </a:t>
            </a:r>
            <a:r>
              <a:rPr lang="sk-SK" dirty="0"/>
              <a:t>koniec výmeny korunových mincí v bankách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/>
              <a:t>30. jún 2010</a:t>
            </a:r>
            <a:r>
              <a:rPr lang="sk-SK" dirty="0"/>
              <a:t> – koniec odporúčaného duálneho zobrazovania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/>
              <a:t>31. december 2013</a:t>
            </a:r>
            <a:r>
              <a:rPr lang="sk-SK" dirty="0"/>
              <a:t> – koniec výmeny obehových mincí v NBS</a:t>
            </a:r>
          </a:p>
        </p:txBody>
      </p:sp>
      <p:sp>
        <p:nvSpPr>
          <p:cNvPr id="9" name="Zvislý zvitok 8"/>
          <p:cNvSpPr/>
          <p:nvPr/>
        </p:nvSpPr>
        <p:spPr>
          <a:xfrm>
            <a:off x="4786314" y="714356"/>
            <a:ext cx="2390594" cy="1643074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>
                <a:solidFill>
                  <a:schemeClr val="tx1"/>
                </a:solidFill>
              </a:rPr>
              <a:t>Euromena</a:t>
            </a:r>
            <a:endParaRPr lang="sk-SK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.euromena.sk/euro/eurozona-ma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781925" cy="5115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sk-SK" b="1" dirty="0" smtClean="0"/>
              <a:t>Vstup SR do NATO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325112"/>
          </a:xfrm>
        </p:spPr>
        <p:txBody>
          <a:bodyPr/>
          <a:lstStyle/>
          <a:p>
            <a:r>
              <a:rPr lang="sk-SK" dirty="0" smtClean="0"/>
              <a:t>november 2002 – pražský summit – pozvánka pre SR</a:t>
            </a:r>
          </a:p>
          <a:p>
            <a:r>
              <a:rPr lang="sk-SK" dirty="0" smtClean="0"/>
              <a:t>26.3.2003 – podpísanie prístupových protokolov, začiatok ratifikačného procesu (1.ratifikovala rozšírenie Kanada, posledné Francúzsko)</a:t>
            </a:r>
          </a:p>
          <a:p>
            <a:r>
              <a:rPr lang="sk-SK" dirty="0" smtClean="0"/>
              <a:t>10.4.2003 – NR SR odhlasovala vstup SR do NATO (124 poslancov „za“, 11 „proti“ a 1 sa hlasovania zdržal)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mp.aktualne.centrum.sk/soumar/img/1032/71/10327169-nato-ma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07" y="1644856"/>
            <a:ext cx="3947160" cy="4619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Výhľady do 21.storočia - problémy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fungovanie demokracie</a:t>
            </a:r>
          </a:p>
          <a:p>
            <a:r>
              <a:rPr lang="sk-SK" sz="3600" dirty="0" smtClean="0"/>
              <a:t>zachovanie zdravého životného prostredia</a:t>
            </a:r>
          </a:p>
          <a:p>
            <a:r>
              <a:rPr lang="sk-SK" sz="3600" dirty="0" smtClean="0"/>
              <a:t>medzinárodný terorizmus</a:t>
            </a:r>
          </a:p>
          <a:p>
            <a:r>
              <a:rPr lang="sk-SK" sz="3600" dirty="0" smtClean="0"/>
              <a:t>finančná a hospodárska kríza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Medzinárodné uznanie SR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SR – uznaná všetkými krajinami sveta, medzinárodnými politickými a hospodárskymi organizáciami</a:t>
            </a:r>
          </a:p>
          <a:p>
            <a:r>
              <a:rPr lang="sk-SK" sz="4000" dirty="0" smtClean="0"/>
              <a:t>SR – člen </a:t>
            </a:r>
            <a:r>
              <a:rPr lang="sk-SK" sz="4000" b="1" dirty="0" smtClean="0"/>
              <a:t>OSN</a:t>
            </a:r>
            <a:r>
              <a:rPr lang="sk-SK" sz="4000" dirty="0" smtClean="0"/>
              <a:t> (19.1.1993), </a:t>
            </a:r>
            <a:r>
              <a:rPr lang="sk-SK" sz="4000" b="1" dirty="0" smtClean="0"/>
              <a:t>Rady Európy </a:t>
            </a:r>
            <a:r>
              <a:rPr lang="sk-SK" sz="4000" dirty="0" smtClean="0"/>
              <a:t>(30.6.1993)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066800"/>
          </a:xfrm>
        </p:spPr>
        <p:txBody>
          <a:bodyPr>
            <a:normAutofit/>
          </a:bodyPr>
          <a:lstStyle/>
          <a:p>
            <a:r>
              <a:rPr lang="sk-SK" b="1" dirty="0" smtClean="0"/>
              <a:t>Ekonomické výhody vstupu do EÚ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 zvýšenie konkurencie vo všetkých oblastiach hospodárstva</a:t>
            </a:r>
          </a:p>
          <a:p>
            <a:r>
              <a:rPr lang="sk-SK" dirty="0" smtClean="0"/>
              <a:t>nutnosť modernizácie, zavádzania </a:t>
            </a:r>
            <a:r>
              <a:rPr lang="sk-SK" dirty="0" err="1" smtClean="0"/>
              <a:t>high-technológií</a:t>
            </a:r>
            <a:endParaRPr lang="sk-SK" dirty="0" smtClean="0"/>
          </a:p>
          <a:p>
            <a:r>
              <a:rPr lang="sk-SK" dirty="0" smtClean="0"/>
              <a:t>odstránenie obchodných prekážok</a:t>
            </a:r>
          </a:p>
          <a:p>
            <a:r>
              <a:rPr lang="sk-SK" dirty="0" smtClean="0"/>
              <a:t>celospoločenské úspory (jednotné prepravné), voľný pohyb tovaru</a:t>
            </a:r>
          </a:p>
          <a:p>
            <a:r>
              <a:rPr lang="sk-SK" dirty="0" smtClean="0"/>
              <a:t>odbúranie nákladov spojených s ochranou hraníc</a:t>
            </a:r>
          </a:p>
          <a:p>
            <a:r>
              <a:rPr lang="sk-SK" dirty="0" smtClean="0"/>
              <a:t>rozvoj spolupráce s výrobcami v EÚ pri prenikaní na „tretie trhy”</a:t>
            </a:r>
          </a:p>
          <a:p>
            <a:r>
              <a:rPr lang="sk-SK" dirty="0" smtClean="0"/>
              <a:t>nové podnikateľské príležitosti v EÚ a EÚ v krajine</a:t>
            </a:r>
          </a:p>
          <a:p>
            <a:r>
              <a:rPr lang="sk-SK" dirty="0" smtClean="0"/>
              <a:t>posilnenie dôveryhodnosti krajiny a podpora vstupu zahraničného kapitálu</a:t>
            </a:r>
          </a:p>
          <a:p>
            <a:r>
              <a:rPr lang="sk-SK" dirty="0" smtClean="0"/>
              <a:t>nepriame účinky – vplyv na sociálnu oblasť a zamestnanosť</a:t>
            </a:r>
          </a:p>
          <a:p>
            <a:r>
              <a:rPr lang="sk-SK" dirty="0" smtClean="0"/>
              <a:t>vyšší objem nenávratných prostriedkov z EÚ</a:t>
            </a:r>
          </a:p>
          <a:p>
            <a:r>
              <a:rPr lang="sk-SK" dirty="0" smtClean="0"/>
              <a:t>voľný pohyb pracovných síl a osôb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Neekonomické výhody vstupu do EÚ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dôveryhodnosť v zahranično-politickej oblasti</a:t>
            </a:r>
          </a:p>
          <a:p>
            <a:r>
              <a:rPr lang="sk-SK" dirty="0" smtClean="0"/>
              <a:t>spoločné riešenie globálnych problémov</a:t>
            </a:r>
          </a:p>
          <a:p>
            <a:r>
              <a:rPr lang="sk-SK" dirty="0" smtClean="0"/>
              <a:t>upevnenie demokracie v krajine</a:t>
            </a:r>
          </a:p>
          <a:p>
            <a:r>
              <a:rPr lang="sk-SK" dirty="0" smtClean="0"/>
              <a:t>justičná a policajná spolupráca – zvýšenie bezpečnosti</a:t>
            </a:r>
          </a:p>
          <a:p>
            <a:r>
              <a:rPr lang="sk-SK" dirty="0" smtClean="0"/>
              <a:t>zlepšovanie kvality životného prostredia</a:t>
            </a:r>
          </a:p>
          <a:p>
            <a:r>
              <a:rPr lang="sk-SK" dirty="0" smtClean="0"/>
              <a:t>pozitíva vo vede, výskume a vývoji 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RIZIKÁ A NEVÝHODY VSTUPU DO EÚ</a:t>
            </a:r>
            <a:br>
              <a:rPr lang="pt-BR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presunutie niektorých kompetencií z národných inštitúcií na inštitúcie EÚ</a:t>
            </a:r>
          </a:p>
          <a:p>
            <a:r>
              <a:rPr lang="sk-SK" dirty="0" smtClean="0"/>
              <a:t>výrobky exportované do EÚ musia spĺňať jej technické normy</a:t>
            </a:r>
          </a:p>
          <a:p>
            <a:r>
              <a:rPr lang="sk-SK" dirty="0" smtClean="0"/>
              <a:t>zvýšenie konkurenčného tlaku na slabšie podnikateľské subjekty - ohrozenie ich existencie</a:t>
            </a:r>
          </a:p>
          <a:p>
            <a:r>
              <a:rPr lang="pl-PL" dirty="0" smtClean="0"/>
              <a:t>odliv kvalifikovanej pracovnej sily do zahraničia</a:t>
            </a:r>
          </a:p>
          <a:p>
            <a:r>
              <a:rPr lang="pl-PL" dirty="0" smtClean="0"/>
              <a:t>vysoké náklady na reštrukturalizáciu ekonomiky krajiny</a:t>
            </a:r>
          </a:p>
          <a:p>
            <a:r>
              <a:rPr lang="sk-SK" dirty="0" smtClean="0"/>
              <a:t>príspevky krajiny do štruktúrnych fondov EÚ – finančná záťaž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066800"/>
          </a:xfrm>
        </p:spPr>
        <p:txBody>
          <a:bodyPr/>
          <a:lstStyle/>
          <a:p>
            <a:r>
              <a:rPr lang="sk-SK" dirty="0" smtClean="0"/>
              <a:t>Chronológia vstupu SR do EÚ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/>
              <a:t>4.10.1993 – podpísanie Európskej dohody o pridružení do EÚ</a:t>
            </a:r>
          </a:p>
          <a:p>
            <a:r>
              <a:rPr lang="sk-SK" sz="3200" dirty="0" smtClean="0"/>
              <a:t>27.6.1995 – SR podáva žiadosť o členstvo v EÚ</a:t>
            </a:r>
          </a:p>
          <a:p>
            <a:r>
              <a:rPr lang="sk-SK" sz="3200" dirty="0" smtClean="0"/>
              <a:t>30.3.1998 – EÚ začala vstupný proces s 11 kandidátskymi štátmi</a:t>
            </a:r>
          </a:p>
          <a:p>
            <a:r>
              <a:rPr lang="sk-SK" sz="3200" dirty="0" smtClean="0"/>
              <a:t>10.-11.12.1999 – pozvanie SR na rokovanie o vstupe do EÚ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/>
              <a:t>9.10.2002 – odporučenie EK na prijatie SR do EÚ</a:t>
            </a:r>
          </a:p>
          <a:p>
            <a:r>
              <a:rPr lang="sk-SK" sz="3200" dirty="0" smtClean="0"/>
              <a:t>16.4.2003 - slávnostné podpísanie Zmluvy o pristúpení k EÚ (</a:t>
            </a:r>
            <a:r>
              <a:rPr lang="sk-SK" sz="3200" dirty="0" err="1" smtClean="0"/>
              <a:t>R.Schuster</a:t>
            </a:r>
            <a:r>
              <a:rPr lang="sk-SK" sz="3200" dirty="0" smtClean="0"/>
              <a:t> a </a:t>
            </a:r>
            <a:r>
              <a:rPr lang="sk-SK" sz="3200" dirty="0" err="1" smtClean="0"/>
              <a:t>M.Dzurinda</a:t>
            </a:r>
            <a:r>
              <a:rPr lang="sk-SK" sz="3200" dirty="0" smtClean="0"/>
              <a:t>)</a:t>
            </a:r>
          </a:p>
          <a:p>
            <a:r>
              <a:rPr lang="sk-SK" sz="3200" dirty="0" smtClean="0"/>
              <a:t>16.-17.5.2003 – referendum o vstupe SR do EÚ</a:t>
            </a:r>
          </a:p>
          <a:p>
            <a:r>
              <a:rPr lang="sk-SK" sz="3200" b="1" dirty="0" smtClean="0">
                <a:solidFill>
                  <a:schemeClr val="accent2">
                    <a:lumMod val="50000"/>
                  </a:schemeClr>
                </a:solidFill>
              </a:rPr>
              <a:t>1.5.2004 – vstup SR do EÚ</a:t>
            </a:r>
          </a:p>
          <a:p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Chronológia vstupu SR do EÚ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ndenweb.net/images/imgslowakije/Rudolf%20Schu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3571875" cy="4486275"/>
          </a:xfrm>
          <a:prstGeom prst="rect">
            <a:avLst/>
          </a:prstGeom>
          <a:noFill/>
        </p:spPr>
      </p:pic>
      <p:pic>
        <p:nvPicPr>
          <p:cNvPr id="1028" name="Picture 4" descr="http://eaq.sk/files/imagecache/story_display/files/dz%20t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00306"/>
            <a:ext cx="4114800" cy="3737610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>
            <a:off x="6572264" y="5929330"/>
            <a:ext cx="221457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Mikuláš Dzurinda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nbs.sk/_img/Documents/_20_rokov/timeline/200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3962400" cy="2352675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4357686" y="4429132"/>
            <a:ext cx="457200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r>
              <a:rPr lang="sk-SK" dirty="0" smtClean="0"/>
              <a:t>Za </a:t>
            </a:r>
            <a:r>
              <a:rPr lang="sk-SK" dirty="0"/>
              <a:t>vstup SR do EÚ sa vyslovilo 92,46 percenta účastníkov referenda. Účasť v referende bola najnižšia zo všetkých kandidátskych štátov - 52,15 percenta.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>
          <a:xfrm>
            <a:off x="428596" y="1071546"/>
            <a:ext cx="8229600" cy="1066800"/>
          </a:xfrm>
        </p:spPr>
        <p:txBody>
          <a:bodyPr/>
          <a:lstStyle/>
          <a:p>
            <a:r>
              <a:rPr lang="sk-SK" dirty="0" smtClean="0"/>
              <a:t>Referendum o vstupe SR do EÚ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1428728" y="2428868"/>
            <a:ext cx="4000528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sk-SK" dirty="0" smtClean="0"/>
              <a:t>Znenie referendovej otázky:</a:t>
            </a:r>
            <a:r>
              <a:rPr lang="sk-SK" dirty="0"/>
              <a:t> </a:t>
            </a:r>
            <a:endParaRPr lang="sk-SK" dirty="0" smtClean="0"/>
          </a:p>
          <a:p>
            <a:r>
              <a:rPr lang="sk-SK" dirty="0" smtClean="0"/>
              <a:t>„</a:t>
            </a:r>
            <a:r>
              <a:rPr lang="sk-SK" b="1" dirty="0"/>
              <a:t>Súhlasíte s tým, aby sa SR stala členským štátom EÚ?“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/>
      <p:bldP spid="8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301</TotalTime>
  <Words>380</Words>
  <Application>Microsoft Office PowerPoint</Application>
  <PresentationFormat>Prezentácia na obrazovke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Georgia</vt:lpstr>
      <vt:lpstr>Trebuchet MS</vt:lpstr>
      <vt:lpstr>Wingdings 2</vt:lpstr>
      <vt:lpstr>Mestský</vt:lpstr>
      <vt:lpstr>Vstup Slovenska do EÚ a NATO</vt:lpstr>
      <vt:lpstr>Medzinárodné uznanie SR</vt:lpstr>
      <vt:lpstr>Ekonomické výhody vstupu do EÚ</vt:lpstr>
      <vt:lpstr>Neekonomické výhody vstupu do EÚ</vt:lpstr>
      <vt:lpstr>RIZIKÁ A NEVÝHODY VSTUPU DO EÚ </vt:lpstr>
      <vt:lpstr>Chronológia vstupu SR do EÚ</vt:lpstr>
      <vt:lpstr>Chronológia vstupu SR do EÚ</vt:lpstr>
      <vt:lpstr>Prezentácia programu PowerPoint</vt:lpstr>
      <vt:lpstr>Referendum o vstupe SR do EÚ</vt:lpstr>
      <vt:lpstr>Ján Figeľ</vt:lpstr>
      <vt:lpstr>Prezentácia programu PowerPoint</vt:lpstr>
      <vt:lpstr>Prezentácia programu PowerPoint</vt:lpstr>
      <vt:lpstr>Vstup SR do NATO</vt:lpstr>
      <vt:lpstr>Prezentácia programu PowerPoint</vt:lpstr>
      <vt:lpstr>Výhľady do 21.storočia - problémy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 Slovenska do EÚ a NATO</dc:title>
  <dc:creator>User</dc:creator>
  <cp:lastModifiedBy>Uzivatel</cp:lastModifiedBy>
  <cp:revision>27</cp:revision>
  <dcterms:created xsi:type="dcterms:W3CDTF">2013-06-03T08:16:51Z</dcterms:created>
  <dcterms:modified xsi:type="dcterms:W3CDTF">2020-06-10T09:20:20Z</dcterms:modified>
</cp:coreProperties>
</file>