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1" r:id="rId4"/>
    <p:sldId id="303" r:id="rId5"/>
    <p:sldId id="293" r:id="rId6"/>
    <p:sldId id="292" r:id="rId7"/>
    <p:sldId id="304" r:id="rId8"/>
    <p:sldId id="305" r:id="rId9"/>
    <p:sldId id="306" r:id="rId10"/>
    <p:sldId id="307" r:id="rId11"/>
    <p:sldId id="295" r:id="rId12"/>
    <p:sldId id="259" r:id="rId13"/>
    <p:sldId id="257" r:id="rId14"/>
    <p:sldId id="289" r:id="rId15"/>
    <p:sldId id="296" r:id="rId16"/>
    <p:sldId id="297" r:id="rId17"/>
    <p:sldId id="258" r:id="rId18"/>
    <p:sldId id="260" r:id="rId19"/>
    <p:sldId id="298" r:id="rId20"/>
    <p:sldId id="299" r:id="rId21"/>
    <p:sldId id="261" r:id="rId22"/>
    <p:sldId id="287" r:id="rId23"/>
    <p:sldId id="300" r:id="rId24"/>
    <p:sldId id="301" r:id="rId25"/>
    <p:sldId id="302" r:id="rId2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409"/>
    <a:srgbClr val="FF9933"/>
    <a:srgbClr val="2A1500"/>
    <a:srgbClr val="CC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DDD13-DC24-497D-97A7-991C917976B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1B1C9-9E76-4A76-AE0D-DF979409546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BA0D5-A1CA-4968-8A21-8105167D605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53CDA-F850-4713-A480-67DC7061EA0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8E04A-F4DB-414C-81F8-1A7960235EC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35B18-2992-4E4D-B72A-C418B24BEDB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7808-8C45-45D6-9641-275D0841EDE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B4A01-5EE5-487C-83B9-F76FAAE7684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0D4A-7ED8-4EB8-88CE-03486387D9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DA10F-5C8A-4A48-B319-A0BEA988CC7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79633-D966-4818-AAA0-B35C363FCAE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FA281AE-79B9-443C-93F8-D08FE5D0D2F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9.jpe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basketbal.tym.sk/Data/strelba6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basketbal.tym.sk/Data/strelba1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CR2ENi0At0s" TargetMode="External"/><Relationship Id="rId1" Type="http://schemas.openxmlformats.org/officeDocument/2006/relationships/video" Target="file:///C:\Users\dell_vostro_001\Desktop\TEV%20vide&#225;\NBA%201_12_10%20Spurs%20Vs%20Lakers%20Match%20Review.wmv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2/Basketball_court_dimensions.pn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f/Basketball_game.jp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 flipH="1">
            <a:off x="7019925" y="5805263"/>
            <a:ext cx="45719" cy="71661"/>
          </a:xfrm>
        </p:spPr>
        <p:txBody>
          <a:bodyPr/>
          <a:lstStyle/>
          <a:p>
            <a:pPr algn="l" eaLnBrk="1" hangingPunct="1"/>
            <a:endParaRPr lang="sk-SK" sz="2400" dirty="0" smtClean="0">
              <a:solidFill>
                <a:srgbClr val="2A1500"/>
              </a:solidFill>
            </a:endParaRPr>
          </a:p>
        </p:txBody>
      </p:sp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403350" y="2060575"/>
            <a:ext cx="6264275" cy="19431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218"/>
              </a:avLst>
            </a:prstTxWarp>
          </a:bodyPr>
          <a:lstStyle/>
          <a:p>
            <a:pPr algn="ctr"/>
            <a:r>
              <a:rPr lang="sk-SK" sz="3600" kern="10" dirty="0" smtClean="0">
                <a:ln w="12700">
                  <a:solidFill>
                    <a:srgbClr val="2A15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Basketbal</a:t>
            </a:r>
            <a:endParaRPr lang="sk-SK" sz="3600" kern="10" dirty="0">
              <a:ln w="12700">
                <a:solidFill>
                  <a:srgbClr val="2A15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sk-SK" sz="3600" kern="10" dirty="0">
                <a:ln w="12700">
                  <a:solidFill>
                    <a:srgbClr val="2A15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hra pod vysokými </a:t>
            </a:r>
            <a:r>
              <a:rPr lang="sk-SK" sz="3600" kern="10" dirty="0" smtClean="0">
                <a:ln w="12700">
                  <a:solidFill>
                    <a:srgbClr val="2A15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košmi</a:t>
            </a:r>
            <a:endParaRPr lang="sk-SK" sz="3600" kern="10" dirty="0">
              <a:ln w="12700">
                <a:solidFill>
                  <a:srgbClr val="2A15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 bwMode="auto">
          <a:xfrm>
            <a:off x="539750" y="620713"/>
            <a:ext cx="7993063" cy="5329237"/>
          </a:xfrm>
          <a:prstGeom prst="rect">
            <a:avLst/>
          </a:prstGeom>
          <a:solidFill>
            <a:schemeClr val="bg1"/>
          </a:soli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k-SK" sz="2000" b="1" dirty="0">
              <a:solidFill>
                <a:srgbClr val="2A15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828600" y="620713"/>
            <a:ext cx="9216950" cy="4895850"/>
          </a:xfrm>
        </p:spPr>
        <p:txBody>
          <a:bodyPr/>
          <a:lstStyle/>
          <a:p>
            <a:pPr>
              <a:buNone/>
              <a:defRPr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sk-SK" sz="2000" b="1" dirty="0" smtClean="0">
                <a:solidFill>
                  <a:srgbClr val="FF8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</a:t>
            </a:r>
            <a:r>
              <a:rPr lang="sk-SK" sz="4400" b="1" u="sng" dirty="0" smtClean="0">
                <a:solidFill>
                  <a:srgbClr val="FF8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Pravidlo o čase</a:t>
            </a:r>
          </a:p>
          <a:p>
            <a:pPr>
              <a:buNone/>
              <a:defRPr/>
            </a:pPr>
            <a:endParaRPr lang="sk-SK" sz="2000" dirty="0" smtClean="0"/>
          </a:p>
          <a:p>
            <a:pPr lvl="6">
              <a:defRPr/>
            </a:pPr>
            <a:r>
              <a:rPr lang="sk-SK" b="1" dirty="0" smtClean="0"/>
              <a:t>Pravidlo o 5 sekundách - </a:t>
            </a:r>
            <a:r>
              <a:rPr lang="sk-SK" dirty="0" smtClean="0"/>
              <a:t>Držaná lopta sa zapíska, keď tesne bránený hráč drží loptu, neprihraje, nevystrelí alebo nedribluje do 5 sekúnd.</a:t>
            </a:r>
            <a:endParaRPr lang="sk-SK" b="1" dirty="0" smtClean="0"/>
          </a:p>
          <a:p>
            <a:pPr lvl="6">
              <a:defRPr/>
            </a:pPr>
            <a:r>
              <a:rPr lang="sk-SK" b="1" dirty="0" smtClean="0"/>
              <a:t>Pravidlo o 3 sekundách - </a:t>
            </a:r>
            <a:r>
              <a:rPr lang="sk-SK" dirty="0" smtClean="0"/>
              <a:t>Hráč nesmie zostať dlhšie ako tri sekundy v súperovom vymedzenom území, pokiaľ má jeho družstvo loptu pod kontrolou.</a:t>
            </a:r>
            <a:endParaRPr lang="sk-SK" sz="2000" dirty="0"/>
          </a:p>
        </p:txBody>
      </p:sp>
      <p:pic>
        <p:nvPicPr>
          <p:cNvPr id="17411" name="Picture 2" descr="C:\Users\Jana\Desktop\basketbal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2567581" cy="253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Jana\Desktop\0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77072"/>
            <a:ext cx="1479178" cy="147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#22843 Clip Art Graphic Of A Basketball Cartoon Character Peeking Around A Corner by toons4bi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437112"/>
            <a:ext cx="1038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ell_vostro_001\Downloads\sport-basketball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645024"/>
            <a:ext cx="1274130" cy="2166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ĺžnik 13"/>
          <p:cNvSpPr/>
          <p:nvPr/>
        </p:nvSpPr>
        <p:spPr>
          <a:xfrm>
            <a:off x="1187450" y="765175"/>
            <a:ext cx="7200900" cy="13112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4400" b="1">
                <a:solidFill>
                  <a:srgbClr val="FF840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sk-SK" sz="36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Čo v basketbale nemôžeš</a:t>
            </a:r>
            <a:endParaRPr lang="sk-SK" sz="3600" b="1"/>
          </a:p>
          <a:p>
            <a:pPr algn="just"/>
            <a:r>
              <a:rPr lang="sk-SK" sz="3600">
                <a:solidFill>
                  <a:schemeClr val="hlink"/>
                </a:solidFill>
              </a:rPr>
              <a:t>	</a:t>
            </a:r>
            <a:endParaRPr lang="sk-SK" sz="360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557338"/>
            <a:ext cx="5761038" cy="425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ĺžnik 17"/>
          <p:cNvSpPr/>
          <p:nvPr/>
        </p:nvSpPr>
        <p:spPr>
          <a:xfrm>
            <a:off x="2460625" y="764704"/>
            <a:ext cx="425767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400" b="1" dirty="0">
                <a:solidFill>
                  <a:srgbClr val="FF840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sz="32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Postavenie hráčov pri trestných hodoch</a:t>
            </a:r>
            <a:endParaRPr lang="sk-SK" sz="3200" b="1" u="sng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1333" y="2924944"/>
            <a:ext cx="2861027" cy="2682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Obdĺžnik 20"/>
          <p:cNvSpPr/>
          <p:nvPr/>
        </p:nvSpPr>
        <p:spPr>
          <a:xfrm>
            <a:off x="1259632" y="2060848"/>
            <a:ext cx="64807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,,</a:t>
            </a:r>
            <a:r>
              <a:rPr lang="sk-SK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Traja brániaci  </a:t>
            </a:r>
            <a:r>
              <a:rPr lang="sk-SK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hráči </a:t>
            </a:r>
            <a:r>
              <a:rPr lang="sk-SK" sz="2000" dirty="0" smtClean="0"/>
              <a:t>a </a:t>
            </a:r>
            <a:r>
              <a:rPr lang="sk-SK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dvaja </a:t>
            </a:r>
            <a:r>
              <a:rPr lang="sk-SK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útočiaci </a:t>
            </a:r>
            <a:r>
              <a:rPr lang="sk-SK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hráči</a:t>
            </a:r>
            <a:endParaRPr lang="sk-SK" sz="2000" i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sk-SK" sz="2000" dirty="0"/>
              <a:t>sú vo vymedzenom priestore</a:t>
            </a:r>
            <a:r>
              <a:rPr lang="sk-SK" sz="2000" dirty="0" smtClean="0"/>
              <a:t>. Ostatní </a:t>
            </a:r>
            <a:r>
              <a:rPr lang="sk-SK" sz="2000" dirty="0"/>
              <a:t>hráči sú mimo </a:t>
            </a:r>
          </a:p>
          <a:p>
            <a:pPr>
              <a:defRPr/>
            </a:pPr>
            <a:r>
              <a:rPr lang="sk-SK" sz="2000" dirty="0"/>
              <a:t>trojkového územia</a:t>
            </a:r>
            <a:r>
              <a:rPr lang="sk-SK" sz="2000" dirty="0" smtClean="0"/>
              <a:t>.</a:t>
            </a:r>
            <a:r>
              <a:rPr lang="sk-SK" sz="2000" b="1" dirty="0" smtClean="0"/>
              <a:t>,,</a:t>
            </a:r>
          </a:p>
          <a:p>
            <a:r>
              <a:rPr lang="sk-SK" sz="2000" b="1" dirty="0" smtClean="0"/>
              <a:t>Technická chyba: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sa trestá 1 trestným hodom</a:t>
            </a:r>
          </a:p>
          <a:p>
            <a:r>
              <a:rPr lang="sk-SK" sz="2000" b="1" dirty="0" smtClean="0"/>
              <a:t>Nešportová chyba: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sa trestá 2 trestnými hodmi </a:t>
            </a:r>
          </a:p>
          <a:p>
            <a:r>
              <a:rPr lang="sk-SK" sz="2000" dirty="0" smtClean="0"/>
              <a:t>  (alebo uznaný kôš </a:t>
            </a:r>
          </a:p>
          <a:p>
            <a:r>
              <a:rPr lang="sk-SK" sz="2000" dirty="0" smtClean="0"/>
              <a:t>   a 1 trestný hod)</a:t>
            </a:r>
          </a:p>
          <a:p>
            <a:r>
              <a:rPr lang="sk-SK" sz="2000" b="1" dirty="0" smtClean="0"/>
              <a:t>Diskvalifikujúca chyba: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sú okamžite vylúčení hráči, </a:t>
            </a:r>
          </a:p>
          <a:p>
            <a:r>
              <a:rPr lang="sk-SK" sz="2000" dirty="0" smtClean="0"/>
              <a:t>  ktorí sa jej dopustili</a:t>
            </a:r>
            <a:endParaRPr lang="cs-CZ" sz="2000" dirty="0" smtClean="0"/>
          </a:p>
          <a:p>
            <a:pPr>
              <a:defRPr/>
            </a:pPr>
            <a:endParaRPr lang="cs-CZ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dĺžnik 13"/>
          <p:cNvSpPr>
            <a:spLocks noChangeArrowheads="1"/>
          </p:cNvSpPr>
          <p:nvPr/>
        </p:nvSpPr>
        <p:spPr bwMode="auto">
          <a:xfrm>
            <a:off x="1259632" y="764704"/>
            <a:ext cx="67687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dirty="0">
                <a:latin typeface="AucoinLight"/>
              </a:rPr>
              <a:t>		</a:t>
            </a:r>
            <a:endParaRPr lang="sk-SK" dirty="0" smtClean="0">
              <a:latin typeface="AucoinLight"/>
            </a:endParaRPr>
          </a:p>
          <a:p>
            <a:pPr algn="just"/>
            <a:endParaRPr lang="sk-SK" b="1" dirty="0" smtClean="0">
              <a:latin typeface="AucoinLight"/>
            </a:endParaRPr>
          </a:p>
          <a:p>
            <a:pPr algn="just"/>
            <a:endParaRPr lang="sk-SK" b="1" dirty="0" smtClean="0">
              <a:latin typeface="AucoinLight"/>
            </a:endParaRPr>
          </a:p>
          <a:p>
            <a:r>
              <a:rPr lang="sk-SK" b="1" dirty="0" smtClean="0"/>
              <a:t>	Basketbal </a:t>
            </a:r>
            <a:r>
              <a:rPr lang="sk-SK" b="1" dirty="0"/>
              <a:t>hrajú proti sebe dva tímy s </a:t>
            </a:r>
            <a:r>
              <a:rPr lang="sk-SK" b="1" dirty="0" smtClean="0"/>
              <a:t>piatimi 	hráčmi</a:t>
            </a:r>
            <a:r>
              <a:rPr lang="sk-SK" b="1" dirty="0"/>
              <a:t>. Každý tím sa snaží získať </a:t>
            </a:r>
            <a:r>
              <a:rPr lang="sk-SK" b="1" dirty="0" smtClean="0"/>
              <a:t>čo najviac </a:t>
            </a:r>
            <a:r>
              <a:rPr lang="sk-SK" b="1" dirty="0"/>
              <a:t>	bodov vhodením lopty do súperovho </a:t>
            </a:r>
            <a:r>
              <a:rPr lang="sk-SK" b="1" dirty="0" smtClean="0"/>
              <a:t>koša </a:t>
            </a:r>
            <a:r>
              <a:rPr lang="sk-SK" b="1" dirty="0"/>
              <a:t>pri dodržaní stanovených pravidiel. </a:t>
            </a:r>
            <a:r>
              <a:rPr lang="sk-SK" b="1" dirty="0" smtClean="0">
                <a:solidFill>
                  <a:srgbClr val="C00000"/>
                </a:solidFill>
              </a:rPr>
              <a:t>Zápas sa </a:t>
            </a:r>
            <a:r>
              <a:rPr lang="sk-SK" b="1" dirty="0">
                <a:solidFill>
                  <a:srgbClr val="C00000"/>
                </a:solidFill>
              </a:rPr>
              <a:t>delí na 4 štvrtiny po 10 (FIBA) alebo 12 (NBA) minútach. </a:t>
            </a:r>
            <a:r>
              <a:rPr lang="sk-SK" b="1" dirty="0" smtClean="0"/>
              <a:t>Pri </a:t>
            </a:r>
            <a:r>
              <a:rPr lang="sk-SK" b="1" dirty="0"/>
              <a:t>prerušení hry sa časomiera zastavuje. Hráči smú manipulovať s loptou len svojimi rukami. Lopta sa môže premiestňovať iba </a:t>
            </a:r>
            <a:r>
              <a:rPr lang="sk-SK" b="1" dirty="0" smtClean="0"/>
              <a:t>pomocou </a:t>
            </a:r>
            <a:r>
              <a:rPr lang="sk-SK" b="1" dirty="0"/>
              <a:t>driblovania alebo prihrávok medzi </a:t>
            </a:r>
            <a:r>
              <a:rPr lang="sk-SK" b="1" dirty="0" smtClean="0"/>
              <a:t>spoluhráčmi. </a:t>
            </a:r>
            <a:r>
              <a:rPr lang="sk-SK" b="1" dirty="0" smtClean="0">
                <a:solidFill>
                  <a:srgbClr val="C00000"/>
                </a:solidFill>
              </a:rPr>
              <a:t>Nedovolené </a:t>
            </a:r>
            <a:r>
              <a:rPr lang="sk-SK" b="1" dirty="0">
                <a:solidFill>
                  <a:srgbClr val="C00000"/>
                </a:solidFill>
              </a:rPr>
              <a:t>je tzv. </a:t>
            </a:r>
            <a:r>
              <a:rPr lang="sk-SK" b="1" dirty="0" smtClean="0">
                <a:solidFill>
                  <a:srgbClr val="C00000"/>
                </a:solidFill>
              </a:rPr>
              <a:t>dvojité hranie, </a:t>
            </a:r>
            <a:r>
              <a:rPr lang="sk-SK" b="1" dirty="0">
                <a:solidFill>
                  <a:srgbClr val="C00000"/>
                </a:solidFill>
              </a:rPr>
              <a:t>čo znamená, že keď hráč prestane driblovať, nemôže znovu začať. Hráč s loptou sa navyše nemôže vrátiť zo </a:t>
            </a:r>
            <a:r>
              <a:rPr lang="sk-SK" b="1" dirty="0" smtClean="0">
                <a:solidFill>
                  <a:srgbClr val="C00000"/>
                </a:solidFill>
              </a:rPr>
              <a:t>súperovej polovice </a:t>
            </a:r>
            <a:r>
              <a:rPr lang="sk-SK" b="1" dirty="0">
                <a:solidFill>
                  <a:srgbClr val="C00000"/>
                </a:solidFill>
              </a:rPr>
              <a:t>na </a:t>
            </a:r>
            <a:r>
              <a:rPr lang="sk-SK" b="1" dirty="0" smtClean="0">
                <a:solidFill>
                  <a:srgbClr val="C00000"/>
                </a:solidFill>
              </a:rPr>
              <a:t>svoju.</a:t>
            </a:r>
            <a:r>
              <a:rPr lang="sk-SK" b="1" dirty="0">
                <a:solidFill>
                  <a:schemeClr val="hlink"/>
                </a:solidFill>
              </a:rPr>
              <a:t> </a:t>
            </a:r>
            <a:r>
              <a:rPr lang="sk-SK" b="1" dirty="0" smtClean="0"/>
              <a:t>Rýchlosť </a:t>
            </a:r>
            <a:r>
              <a:rPr lang="sk-SK" b="1" dirty="0"/>
              <a:t>hry je zaručená istými časovými obmedzeniami. Po vhodení lopty má tím </a:t>
            </a:r>
            <a:r>
              <a:rPr lang="sk-SK" b="1" dirty="0">
                <a:solidFill>
                  <a:srgbClr val="C00000"/>
                </a:solidFill>
              </a:rPr>
              <a:t>8 sekúnd </a:t>
            </a:r>
            <a:r>
              <a:rPr lang="sk-SK" b="1" dirty="0"/>
              <a:t>na prekročenie stredovej čiary. Na zakončenie svojej akcie, čiže vhodenie lopty do koša, má </a:t>
            </a:r>
            <a:r>
              <a:rPr lang="sk-SK" b="1" dirty="0">
                <a:solidFill>
                  <a:srgbClr val="C00000"/>
                </a:solidFill>
              </a:rPr>
              <a:t>24 </a:t>
            </a:r>
            <a:r>
              <a:rPr lang="sk-SK" b="1" dirty="0" smtClean="0">
                <a:solidFill>
                  <a:srgbClr val="C00000"/>
                </a:solidFill>
              </a:rPr>
              <a:t>s</a:t>
            </a:r>
            <a:r>
              <a:rPr lang="sk-SK" b="1" dirty="0" smtClean="0"/>
              <a:t>. </a:t>
            </a:r>
            <a:r>
              <a:rPr lang="sk-SK" b="1" dirty="0"/>
              <a:t>Hráč, ktorý s loptou nedribluje, sa jej musí zbaviť do 5 </a:t>
            </a:r>
            <a:r>
              <a:rPr lang="sk-SK" b="1" dirty="0" smtClean="0"/>
              <a:t>s. 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2627784" y="836713"/>
            <a:ext cx="3312368" cy="769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sk-SK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Zhrnutie</a:t>
            </a:r>
            <a:endParaRPr lang="sk-SK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835150" y="2636838"/>
            <a:ext cx="5689600" cy="15843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218"/>
              </a:avLst>
            </a:prstTxWarp>
          </a:bodyPr>
          <a:lstStyle/>
          <a:p>
            <a:pPr algn="ctr"/>
            <a:endParaRPr lang="sk-SK" sz="3600" kern="10">
              <a:ln w="12700">
                <a:solidFill>
                  <a:srgbClr val="2A15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843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268413"/>
            <a:ext cx="20447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1403350" y="1989138"/>
            <a:ext cx="4105275" cy="35083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k-SK" sz="2400" dirty="0"/>
              <a:t>	V septembri 			roku 1924 vznikla	</a:t>
            </a:r>
            <a:r>
              <a:rPr lang="sk-SK" sz="2400" b="1" dirty="0">
                <a:solidFill>
                  <a:srgbClr val="FF8409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FIBA</a:t>
            </a:r>
          </a:p>
          <a:p>
            <a:pPr>
              <a:defRPr/>
            </a:pPr>
            <a:endParaRPr lang="sk-SK" sz="2400" dirty="0"/>
          </a:p>
          <a:p>
            <a:pPr>
              <a:defRPr/>
            </a:pPr>
            <a:r>
              <a:rPr lang="sk-SK" b="1" dirty="0"/>
              <a:t>/</a:t>
            </a:r>
            <a:r>
              <a:rPr lang="sk-SK" b="1" dirty="0" err="1"/>
              <a:t>Fédération</a:t>
            </a:r>
            <a:r>
              <a:rPr lang="sk-SK" b="1" dirty="0"/>
              <a:t> </a:t>
            </a:r>
            <a:r>
              <a:rPr lang="sk-SK" b="1" dirty="0" err="1"/>
              <a:t>Internationale</a:t>
            </a:r>
            <a:r>
              <a:rPr lang="sk-SK" b="1" dirty="0"/>
              <a:t> </a:t>
            </a:r>
            <a:r>
              <a:rPr lang="sk-SK" b="1" dirty="0" err="1"/>
              <a:t>de</a:t>
            </a:r>
            <a:r>
              <a:rPr lang="sk-SK" b="1" dirty="0"/>
              <a:t> </a:t>
            </a:r>
            <a:r>
              <a:rPr lang="sk-SK" b="1" dirty="0" err="1"/>
              <a:t>Basket</a:t>
            </a:r>
            <a:r>
              <a:rPr lang="sk-SK" b="1" dirty="0"/>
              <a:t> </a:t>
            </a:r>
            <a:r>
              <a:rPr lang="sk-SK" b="1" dirty="0" err="1"/>
              <a:t>Association</a:t>
            </a:r>
            <a:r>
              <a:rPr lang="sk-SK" b="1" dirty="0"/>
              <a:t>/</a:t>
            </a:r>
          </a:p>
          <a:p>
            <a:pPr>
              <a:defRPr/>
            </a:pPr>
            <a:r>
              <a:rPr lang="sk-SK" b="1" dirty="0"/>
              <a:t>V roku 1904 bol basketbal ukážkovým športom na LOH v St. Louis</a:t>
            </a:r>
          </a:p>
          <a:p>
            <a:pPr>
              <a:defRPr/>
            </a:pPr>
            <a:r>
              <a:rPr lang="sk-SK" b="1" dirty="0" smtClean="0"/>
              <a:t>Do </a:t>
            </a:r>
            <a:r>
              <a:rPr lang="sk-SK" b="1" dirty="0"/>
              <a:t>OH bola hra zaradená v Berlíne 1936</a:t>
            </a:r>
            <a:endParaRPr lang="cs-CZ" b="1" dirty="0"/>
          </a:p>
        </p:txBody>
      </p:sp>
      <p:pic>
        <p:nvPicPr>
          <p:cNvPr id="6" name="Picture 4" descr="G43006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6" y="-242889"/>
            <a:ext cx="3385070" cy="455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://www.basketbal.tym.sk/Data/strelba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27088" y="333375"/>
            <a:ext cx="7696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asketbal.tym.sk/Data/strelba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9600" y="604838"/>
            <a:ext cx="78486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G43006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-171450"/>
            <a:ext cx="387508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G43006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9788" y="-171450"/>
            <a:ext cx="39814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51520" y="3573016"/>
            <a:ext cx="8641655" cy="20882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A1500"/>
              </a:gs>
              <a:gs pos="50000">
                <a:srgbClr val="FF8409"/>
              </a:gs>
              <a:gs pos="100000">
                <a:srgbClr val="2A1500"/>
              </a:gs>
            </a:gsLst>
            <a:lin ang="5400000" scaled="1"/>
          </a:gra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k-SK" sz="3200" b="1" dirty="0">
                <a:solidFill>
                  <a:srgbClr val="2A1500"/>
                </a:solidFill>
              </a:rPr>
              <a:t>Vytvorte </a:t>
            </a:r>
            <a:r>
              <a:rPr lang="sk-SK" sz="3200" b="1" dirty="0" smtClean="0">
                <a:solidFill>
                  <a:srgbClr val="2A1500"/>
                </a:solidFill>
              </a:rPr>
              <a:t>dve skupiny. </a:t>
            </a:r>
          </a:p>
          <a:p>
            <a:pPr algn="ctr">
              <a:defRPr/>
            </a:pPr>
            <a:r>
              <a:rPr lang="sk-SK" sz="3200" b="1" dirty="0" smtClean="0">
                <a:solidFill>
                  <a:srgbClr val="2A1500"/>
                </a:solidFill>
              </a:rPr>
              <a:t>Skupina A budú domáci, skupina B hostia. </a:t>
            </a:r>
            <a:endParaRPr lang="sk-SK" sz="3200" b="1" dirty="0">
              <a:solidFill>
                <a:srgbClr val="2A1500"/>
              </a:solidFill>
            </a:endParaRPr>
          </a:p>
          <a:p>
            <a:pPr algn="ctr">
              <a:defRPr/>
            </a:pPr>
            <a:r>
              <a:rPr lang="sk-SK" sz="3200" b="1" dirty="0">
                <a:solidFill>
                  <a:srgbClr val="2A1500"/>
                </a:solidFill>
              </a:rPr>
              <a:t>Vyhráva ten, kto správne odpovie.  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2771775" y="1412875"/>
            <a:ext cx="1584325" cy="1944688"/>
          </a:xfrm>
          <a:prstGeom prst="roundRect">
            <a:avLst/>
          </a:prstGeom>
          <a:solidFill>
            <a:srgbClr val="CC3300"/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k-SK" dirty="0"/>
          </a:p>
        </p:txBody>
      </p:sp>
      <p:sp>
        <p:nvSpPr>
          <p:cNvPr id="11" name="Zaoblený obdĺžnik 10"/>
          <p:cNvSpPr/>
          <p:nvPr/>
        </p:nvSpPr>
        <p:spPr>
          <a:xfrm>
            <a:off x="4787900" y="1412875"/>
            <a:ext cx="1584325" cy="194468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4788024" y="2852936"/>
            <a:ext cx="150368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sk-SK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sk-SK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HOSTIA</a:t>
            </a:r>
          </a:p>
        </p:txBody>
      </p:sp>
      <p:sp>
        <p:nvSpPr>
          <p:cNvPr id="15" name="Obdĺžnik 14"/>
          <p:cNvSpPr/>
          <p:nvPr/>
        </p:nvSpPr>
        <p:spPr>
          <a:xfrm>
            <a:off x="5148064" y="1412776"/>
            <a:ext cx="86914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sk-SK" sz="9600" b="1" dirty="0">
                <a:ln w="50800"/>
                <a:solidFill>
                  <a:schemeClr val="bg1">
                    <a:shade val="50000"/>
                  </a:schemeClr>
                </a:solidFill>
              </a:rPr>
              <a:t>0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3131840" y="1412776"/>
            <a:ext cx="86914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sk-SK" sz="9600" b="1" dirty="0">
                <a:ln w="50800"/>
                <a:solidFill>
                  <a:schemeClr val="bg1">
                    <a:shade val="50000"/>
                  </a:schemeClr>
                </a:solidFill>
              </a:rPr>
              <a:t>0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2771775" y="188913"/>
            <a:ext cx="3600450" cy="765175"/>
          </a:xfrm>
          <a:prstGeom prst="roundRect">
            <a:avLst>
              <a:gd name="adj" fmla="val 16667"/>
            </a:avLst>
          </a:prstGeom>
          <a:solidFill>
            <a:srgbClr val="FF8409">
              <a:alpha val="40000"/>
            </a:srgbClr>
          </a:soli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k-SK" sz="3600" b="1" dirty="0">
                <a:solidFill>
                  <a:srgbClr val="2A15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Zopakujme si</a:t>
            </a:r>
          </a:p>
        </p:txBody>
      </p:sp>
      <p:sp>
        <p:nvSpPr>
          <p:cNvPr id="18" name="Obdĺžnik 17"/>
          <p:cNvSpPr/>
          <p:nvPr/>
        </p:nvSpPr>
        <p:spPr>
          <a:xfrm>
            <a:off x="2850894" y="1916832"/>
            <a:ext cx="134043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endParaRPr lang="sk-SK" sz="2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endParaRPr lang="sk-SK" sz="2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endParaRPr lang="sk-SK" sz="2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sk-SK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DOMÁCI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G43006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-171450"/>
            <a:ext cx="387508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G43006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9788" y="-171450"/>
            <a:ext cx="39814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547813" y="3284538"/>
            <a:ext cx="6192837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A1500"/>
              </a:gs>
              <a:gs pos="50000">
                <a:srgbClr val="FF8409"/>
              </a:gs>
              <a:gs pos="100000">
                <a:srgbClr val="2A1500"/>
              </a:gs>
            </a:gsLst>
            <a:lin ang="5400000" scaled="1"/>
          </a:gra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k-SK" sz="2000" b="1" dirty="0">
                <a:solidFill>
                  <a:schemeClr val="bg1"/>
                </a:solidFill>
              </a:rPr>
              <a:t>Basketbal</a:t>
            </a:r>
            <a:r>
              <a:rPr lang="sk-SK" sz="2000" dirty="0"/>
              <a:t> je kolektívny, </a:t>
            </a:r>
          </a:p>
          <a:p>
            <a:pPr algn="ctr">
              <a:defRPr/>
            </a:pPr>
            <a:r>
              <a:rPr lang="sk-SK" sz="2000" dirty="0"/>
              <a:t>halový a loptový šport, ktorý hrajú 6 hráči.  </a:t>
            </a:r>
          </a:p>
          <a:p>
            <a:pPr algn="ctr">
              <a:defRPr/>
            </a:pPr>
            <a:r>
              <a:rPr lang="sk-SK" sz="1400" dirty="0">
                <a:solidFill>
                  <a:schemeClr val="bg1"/>
                </a:solidFill>
              </a:rPr>
              <a:t>(odpovedajú </a:t>
            </a:r>
            <a:r>
              <a:rPr lang="sk-SK" sz="1400" dirty="0" smtClean="0">
                <a:solidFill>
                  <a:schemeClr val="bg1"/>
                </a:solidFill>
              </a:rPr>
              <a:t>skupina A)</a:t>
            </a:r>
            <a:endParaRPr lang="sk-SK" sz="1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sk-SK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(vpíš bod tomu, kto správne odpovedal)</a:t>
            </a:r>
          </a:p>
        </p:txBody>
      </p:sp>
      <p:sp>
        <p:nvSpPr>
          <p:cNvPr id="8" name="Ovál 7"/>
          <p:cNvSpPr/>
          <p:nvPr/>
        </p:nvSpPr>
        <p:spPr>
          <a:xfrm>
            <a:off x="2699792" y="4797152"/>
            <a:ext cx="1008112" cy="1008112"/>
          </a:xfrm>
          <a:prstGeom prst="ellipse">
            <a:avLst/>
          </a:prstGeom>
          <a:solidFill>
            <a:srgbClr val="003300">
              <a:alpha val="7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ÁNO</a:t>
            </a:r>
          </a:p>
        </p:txBody>
      </p:sp>
      <p:sp>
        <p:nvSpPr>
          <p:cNvPr id="9" name="Ovál 8"/>
          <p:cNvSpPr/>
          <p:nvPr/>
        </p:nvSpPr>
        <p:spPr>
          <a:xfrm>
            <a:off x="5436096" y="4797152"/>
            <a:ext cx="1008112" cy="1008112"/>
          </a:xfrm>
          <a:prstGeom prst="ellipse">
            <a:avLst/>
          </a:prstGeom>
          <a:solidFill>
            <a:srgbClr val="FF0000">
              <a:alpha val="7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2771775" y="1052513"/>
            <a:ext cx="1584325" cy="1944687"/>
          </a:xfrm>
          <a:prstGeom prst="roundRect">
            <a:avLst/>
          </a:prstGeom>
          <a:solidFill>
            <a:srgbClr val="CC3300"/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k-SK" dirty="0"/>
          </a:p>
        </p:txBody>
      </p:sp>
      <p:sp>
        <p:nvSpPr>
          <p:cNvPr id="11" name="Zaoblený obdĺžnik 10"/>
          <p:cNvSpPr/>
          <p:nvPr/>
        </p:nvSpPr>
        <p:spPr>
          <a:xfrm>
            <a:off x="4787900" y="1052513"/>
            <a:ext cx="1584325" cy="194468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2850893" y="1124744"/>
            <a:ext cx="134043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sk-SK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DOMÁCI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4880744" y="1124744"/>
            <a:ext cx="1359668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sk-SK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HOSTIA</a:t>
            </a:r>
          </a:p>
        </p:txBody>
      </p:sp>
      <p:sp>
        <p:nvSpPr>
          <p:cNvPr id="15" name="Obdĺžnik 14"/>
          <p:cNvSpPr/>
          <p:nvPr/>
        </p:nvSpPr>
        <p:spPr>
          <a:xfrm>
            <a:off x="4807427" y="1412776"/>
            <a:ext cx="155042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sk-SK" sz="9600" b="1" dirty="0">
                <a:ln w="50800"/>
                <a:solidFill>
                  <a:schemeClr val="bg1">
                    <a:shade val="50000"/>
                  </a:schemeClr>
                </a:solidFill>
              </a:rPr>
              <a:t>....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2791203" y="1412776"/>
            <a:ext cx="155042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sk-SK" sz="9600" b="1" dirty="0">
                <a:ln w="50800"/>
                <a:solidFill>
                  <a:schemeClr val="bg1">
                    <a:shade val="50000"/>
                  </a:schemeClr>
                </a:solidFill>
              </a:rPr>
              <a:t>....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547813" y="188913"/>
            <a:ext cx="5976937" cy="765175"/>
          </a:xfrm>
          <a:prstGeom prst="roundRect">
            <a:avLst>
              <a:gd name="adj" fmla="val 16667"/>
            </a:avLst>
          </a:prstGeom>
          <a:solidFill>
            <a:srgbClr val="FF8409">
              <a:alpha val="40000"/>
            </a:srgbClr>
          </a:soli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k-SK" sz="2400" b="1" dirty="0">
                <a:solidFill>
                  <a:srgbClr val="2A15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 veta napísaná </a:t>
            </a:r>
            <a:r>
              <a:rPr lang="sk-SK" sz="2400" b="1" u="sng" dirty="0">
                <a:solidFill>
                  <a:srgbClr val="2A15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správne</a:t>
            </a:r>
            <a:r>
              <a:rPr lang="sk-SK" sz="2400" b="1" dirty="0">
                <a:solidFill>
                  <a:srgbClr val="2A15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G43006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-171450"/>
            <a:ext cx="387508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G43006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9788" y="-171450"/>
            <a:ext cx="39814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547813" y="3284538"/>
            <a:ext cx="6192837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A1500"/>
              </a:gs>
              <a:gs pos="50000">
                <a:srgbClr val="FF8409"/>
              </a:gs>
              <a:gs pos="100000">
                <a:srgbClr val="2A1500"/>
              </a:gs>
            </a:gsLst>
            <a:lin ang="5400000" scaled="1"/>
          </a:gra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k-SK" sz="2000" b="1" dirty="0">
                <a:solidFill>
                  <a:schemeClr val="bg1"/>
                </a:solidFill>
              </a:rPr>
              <a:t>Rozmery basketbalového ihriska sú:</a:t>
            </a:r>
          </a:p>
          <a:p>
            <a:pPr algn="ctr">
              <a:defRPr/>
            </a:pPr>
            <a:r>
              <a:rPr lang="sk-SK" sz="2000" dirty="0"/>
              <a:t> 28 x 15 metrov</a:t>
            </a:r>
          </a:p>
          <a:p>
            <a:pPr algn="ctr">
              <a:defRPr/>
            </a:pPr>
            <a:r>
              <a:rPr lang="sk-SK" sz="1400" dirty="0">
                <a:solidFill>
                  <a:schemeClr val="bg1"/>
                </a:solidFill>
              </a:rPr>
              <a:t>(</a:t>
            </a:r>
            <a:r>
              <a:rPr lang="sk-SK" sz="1400" dirty="0" smtClean="0">
                <a:solidFill>
                  <a:schemeClr val="bg1"/>
                </a:solidFill>
              </a:rPr>
              <a:t>odpovedá skupina B)</a:t>
            </a:r>
            <a:endParaRPr lang="sk-SK" sz="1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sk-SK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(vpíš bod tomu, kto správne odpovedal)</a:t>
            </a:r>
          </a:p>
        </p:txBody>
      </p:sp>
      <p:sp>
        <p:nvSpPr>
          <p:cNvPr id="8" name="Ovál 7"/>
          <p:cNvSpPr/>
          <p:nvPr/>
        </p:nvSpPr>
        <p:spPr>
          <a:xfrm>
            <a:off x="2699792" y="4797152"/>
            <a:ext cx="1008112" cy="1008112"/>
          </a:xfrm>
          <a:prstGeom prst="ellipse">
            <a:avLst/>
          </a:prstGeom>
          <a:solidFill>
            <a:srgbClr val="003300">
              <a:alpha val="7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ÁNO</a:t>
            </a:r>
          </a:p>
        </p:txBody>
      </p:sp>
      <p:sp>
        <p:nvSpPr>
          <p:cNvPr id="9" name="Ovál 8"/>
          <p:cNvSpPr/>
          <p:nvPr/>
        </p:nvSpPr>
        <p:spPr>
          <a:xfrm>
            <a:off x="5436096" y="4797152"/>
            <a:ext cx="1008112" cy="1008112"/>
          </a:xfrm>
          <a:prstGeom prst="ellipse">
            <a:avLst/>
          </a:prstGeom>
          <a:solidFill>
            <a:srgbClr val="FF0000">
              <a:alpha val="7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2771775" y="1052513"/>
            <a:ext cx="1584325" cy="1944687"/>
          </a:xfrm>
          <a:prstGeom prst="roundRect">
            <a:avLst/>
          </a:prstGeom>
          <a:solidFill>
            <a:srgbClr val="CC3300"/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k-SK" dirty="0"/>
          </a:p>
        </p:txBody>
      </p:sp>
      <p:sp>
        <p:nvSpPr>
          <p:cNvPr id="11" name="Zaoblený obdĺžnik 10"/>
          <p:cNvSpPr/>
          <p:nvPr/>
        </p:nvSpPr>
        <p:spPr>
          <a:xfrm>
            <a:off x="4787900" y="1052513"/>
            <a:ext cx="1584325" cy="194468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2850893" y="1124744"/>
            <a:ext cx="134043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sk-SK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DOMÁCI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4880744" y="1124744"/>
            <a:ext cx="1359668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sk-SK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HOSTIA</a:t>
            </a:r>
          </a:p>
        </p:txBody>
      </p:sp>
      <p:sp>
        <p:nvSpPr>
          <p:cNvPr id="15" name="Obdĺžnik 14"/>
          <p:cNvSpPr/>
          <p:nvPr/>
        </p:nvSpPr>
        <p:spPr>
          <a:xfrm>
            <a:off x="4807427" y="1412776"/>
            <a:ext cx="155042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sk-SK" sz="9600" b="1" dirty="0">
                <a:ln w="50800"/>
                <a:solidFill>
                  <a:schemeClr val="bg1">
                    <a:shade val="50000"/>
                  </a:schemeClr>
                </a:solidFill>
              </a:rPr>
              <a:t>....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2791203" y="1412776"/>
            <a:ext cx="155042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sk-SK" sz="9600" b="1" dirty="0">
                <a:ln w="50800"/>
                <a:solidFill>
                  <a:schemeClr val="bg1">
                    <a:shade val="50000"/>
                  </a:schemeClr>
                </a:solidFill>
              </a:rPr>
              <a:t>....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547813" y="188913"/>
            <a:ext cx="5976937" cy="765175"/>
          </a:xfrm>
          <a:prstGeom prst="roundRect">
            <a:avLst>
              <a:gd name="adj" fmla="val 16667"/>
            </a:avLst>
          </a:prstGeom>
          <a:solidFill>
            <a:srgbClr val="FF8409">
              <a:alpha val="40000"/>
            </a:srgbClr>
          </a:soli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k-SK" sz="2400" b="1" dirty="0">
                <a:solidFill>
                  <a:srgbClr val="2A15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Aká je </a:t>
            </a:r>
            <a:r>
              <a:rPr lang="sk-SK" sz="2400" b="1" u="sng" dirty="0">
                <a:solidFill>
                  <a:srgbClr val="2A15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správna </a:t>
            </a:r>
            <a:r>
              <a:rPr lang="sk-SK" sz="2400" b="1" dirty="0">
                <a:solidFill>
                  <a:srgbClr val="2A15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odpoveď?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 bwMode="auto">
          <a:xfrm>
            <a:off x="468313" y="549275"/>
            <a:ext cx="7991475" cy="5400675"/>
          </a:xfrm>
          <a:prstGeom prst="rect">
            <a:avLst/>
          </a:prstGeom>
          <a:solidFill>
            <a:schemeClr val="bg1"/>
          </a:soli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k-SK" sz="2000" b="1" dirty="0">
              <a:solidFill>
                <a:srgbClr val="2A15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288" y="333375"/>
            <a:ext cx="7993136" cy="51831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buFontTx/>
              <a:buNone/>
              <a:defRPr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sk-SK" sz="4400" b="1" u="sng" dirty="0" smtClean="0">
                <a:solidFill>
                  <a:srgbClr val="FF8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je basketbal</a:t>
            </a:r>
            <a:endParaRPr lang="sk-SK" sz="4400" dirty="0" smtClean="0">
              <a:solidFill>
                <a:srgbClr val="FF9933"/>
              </a:solidFill>
            </a:endParaRPr>
          </a:p>
          <a:p>
            <a:pPr algn="just">
              <a:buFontTx/>
              <a:buNone/>
              <a:defRPr/>
            </a:pPr>
            <a:r>
              <a:rPr lang="sk-SK" sz="2000" dirty="0" smtClean="0"/>
              <a:t>     			</a:t>
            </a:r>
          </a:p>
          <a:p>
            <a:pPr algn="just">
              <a:buFontTx/>
              <a:buNone/>
              <a:defRPr/>
            </a:pPr>
            <a:r>
              <a:rPr lang="sk-SK" sz="2000" b="1" dirty="0" smtClean="0"/>
              <a:t>			Basketbal</a:t>
            </a:r>
            <a:r>
              <a:rPr lang="sk-SK" sz="2000" dirty="0" smtClean="0"/>
              <a:t> je kolektívny, halový a loptový šport, </a:t>
            </a:r>
          </a:p>
          <a:p>
            <a:pPr algn="just">
              <a:buFontTx/>
              <a:buNone/>
              <a:defRPr/>
            </a:pPr>
            <a:r>
              <a:rPr lang="sk-SK" sz="2000" dirty="0" smtClean="0"/>
              <a:t>			v ktorom sa dva tímy súperiace s piatimi hráčmi na ihrisku snažia vhodiť 	loptu do	 súperovho koša a zabrániť súperovi, aby dosiahol kôš, pričom musia dodržiavať určité pravidlá basketbalu. To družstvo, ktoré dosiahne vyšší počet bodov na konci hracieho času, sa stáva víťazom stretnutia. </a:t>
            </a:r>
            <a:endParaRPr lang="sk-SK" sz="2000" dirty="0"/>
          </a:p>
        </p:txBody>
      </p:sp>
      <p:pic>
        <p:nvPicPr>
          <p:cNvPr id="7" name="Picture 6" descr="C:\Users\Jana\Desktop\0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5085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C:\Users\Jana\Desktop\basketbal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2528888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láčik 7"/>
          <p:cNvSpPr/>
          <p:nvPr/>
        </p:nvSpPr>
        <p:spPr bwMode="auto">
          <a:xfrm>
            <a:off x="3924300" y="4076700"/>
            <a:ext cx="3240088" cy="1512888"/>
          </a:xfrm>
          <a:prstGeom prst="cloudCallout">
            <a:avLst>
              <a:gd name="adj1" fmla="val -92708"/>
              <a:gd name="adj2" fmla="val 30407"/>
            </a:avLst>
          </a:prstGeom>
          <a:gradFill rotWithShape="1">
            <a:gsLst>
              <a:gs pos="0">
                <a:srgbClr val="2A1500"/>
              </a:gs>
              <a:gs pos="50000">
                <a:srgbClr val="FF8409"/>
              </a:gs>
              <a:gs pos="100000">
                <a:srgbClr val="2A1500"/>
              </a:gs>
            </a:gsLst>
            <a:lin ang="5400000" scaled="1"/>
          </a:gra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k-SK" sz="2000" b="1" dirty="0">
              <a:solidFill>
                <a:srgbClr val="2A15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4356100" y="4437063"/>
            <a:ext cx="2376488" cy="720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218"/>
              </a:avLst>
            </a:prstTxWarp>
          </a:bodyPr>
          <a:lstStyle/>
          <a:p>
            <a:pPr algn="ctr"/>
            <a:r>
              <a:rPr lang="sk-SK" sz="3600" kern="10">
                <a:ln w="12700">
                  <a:solidFill>
                    <a:srgbClr val="2A15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Tak začíname!</a:t>
            </a:r>
          </a:p>
        </p:txBody>
      </p:sp>
      <p:sp>
        <p:nvSpPr>
          <p:cNvPr id="12" name="Tlačidlo akcie: Vlastné 11">
            <a:hlinkClick r:id="" action="ppaction://hlinkshowjump?jump=nextslide" highlightClick="1"/>
          </p:cNvPr>
          <p:cNvSpPr/>
          <p:nvPr/>
        </p:nvSpPr>
        <p:spPr bwMode="auto">
          <a:xfrm>
            <a:off x="7524328" y="5013176"/>
            <a:ext cx="792163" cy="719138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 w="28575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k-SK" sz="2000" b="1" dirty="0">
              <a:solidFill>
                <a:srgbClr val="2A15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G43006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-171450"/>
            <a:ext cx="387508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G43006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9788" y="-171450"/>
            <a:ext cx="39814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547813" y="3068961"/>
            <a:ext cx="6192837" cy="26642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A1500"/>
              </a:gs>
              <a:gs pos="50000">
                <a:srgbClr val="FF8409"/>
              </a:gs>
              <a:gs pos="100000">
                <a:srgbClr val="2A1500"/>
              </a:gs>
            </a:gsLst>
            <a:lin ang="5400000" scaled="1"/>
          </a:gra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k-SK" sz="2800" b="1" dirty="0">
                <a:solidFill>
                  <a:schemeClr val="bg1"/>
                </a:solidFill>
              </a:rPr>
              <a:t>Vpíš na čiaru odpoveď</a:t>
            </a:r>
            <a:r>
              <a:rPr lang="sk-SK" sz="2800" b="1" dirty="0" smtClean="0">
                <a:solidFill>
                  <a:schemeClr val="bg1"/>
                </a:solidFill>
              </a:rPr>
              <a:t>:</a:t>
            </a:r>
          </a:p>
          <a:p>
            <a:pPr algn="ctr">
              <a:defRPr/>
            </a:pPr>
            <a:endParaRPr lang="sk-SK" sz="1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sk-SK" sz="2000" dirty="0" smtClean="0"/>
              <a:t>.....................................................................................</a:t>
            </a:r>
          </a:p>
          <a:p>
            <a:pPr algn="ctr">
              <a:defRPr/>
            </a:pPr>
            <a:r>
              <a:rPr lang="sk-SK" sz="2000" dirty="0" smtClean="0"/>
              <a:t>.....................................................................................</a:t>
            </a:r>
            <a:endParaRPr lang="sk-SK" sz="2000" dirty="0"/>
          </a:p>
          <a:p>
            <a:pPr algn="ctr">
              <a:defRPr/>
            </a:pPr>
            <a:r>
              <a:rPr lang="sk-SK" sz="2000" dirty="0"/>
              <a:t>.....................................................................................</a:t>
            </a:r>
          </a:p>
          <a:p>
            <a:pPr algn="ctr">
              <a:defRPr/>
            </a:pPr>
            <a:endParaRPr lang="sk-SK" sz="14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sk-SK" sz="1400" dirty="0" smtClean="0">
                <a:solidFill>
                  <a:schemeClr val="bg1"/>
                </a:solidFill>
              </a:rPr>
              <a:t>(odpovedá najprv skupina A, potom skupina B. Striedajú sa.)</a:t>
            </a:r>
            <a:endParaRPr lang="sk-SK" sz="1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sk-SK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(Spočítaj body a vpíš body do tabuľky.)</a:t>
            </a:r>
            <a:endParaRPr lang="sk-SK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Zaoblený obdĺžnik 9"/>
          <p:cNvSpPr/>
          <p:nvPr/>
        </p:nvSpPr>
        <p:spPr>
          <a:xfrm>
            <a:off x="2771775" y="1052513"/>
            <a:ext cx="1584325" cy="1944687"/>
          </a:xfrm>
          <a:prstGeom prst="roundRect">
            <a:avLst/>
          </a:prstGeom>
          <a:solidFill>
            <a:srgbClr val="CC3300"/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k-SK" dirty="0"/>
          </a:p>
        </p:txBody>
      </p:sp>
      <p:sp>
        <p:nvSpPr>
          <p:cNvPr id="11" name="Zaoblený obdĺžnik 10"/>
          <p:cNvSpPr/>
          <p:nvPr/>
        </p:nvSpPr>
        <p:spPr>
          <a:xfrm>
            <a:off x="4787900" y="1052513"/>
            <a:ext cx="1584325" cy="194468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2850893" y="1124744"/>
            <a:ext cx="134043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sk-SK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DOMÁCI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4880744" y="1124744"/>
            <a:ext cx="1359668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sk-SK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HOSTIA</a:t>
            </a:r>
          </a:p>
        </p:txBody>
      </p:sp>
      <p:sp>
        <p:nvSpPr>
          <p:cNvPr id="15" name="Obdĺžnik 14"/>
          <p:cNvSpPr/>
          <p:nvPr/>
        </p:nvSpPr>
        <p:spPr>
          <a:xfrm>
            <a:off x="4807427" y="1412776"/>
            <a:ext cx="155042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sk-SK" sz="9600" b="1" dirty="0">
                <a:ln w="50800"/>
                <a:solidFill>
                  <a:schemeClr val="bg1">
                    <a:shade val="50000"/>
                  </a:schemeClr>
                </a:solidFill>
              </a:rPr>
              <a:t>....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2791203" y="1412776"/>
            <a:ext cx="155042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sk-SK" sz="9600" b="1" dirty="0">
                <a:ln w="50800"/>
                <a:solidFill>
                  <a:schemeClr val="bg1">
                    <a:shade val="50000"/>
                  </a:schemeClr>
                </a:solidFill>
              </a:rPr>
              <a:t>....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547813" y="188913"/>
            <a:ext cx="5976937" cy="765175"/>
          </a:xfrm>
          <a:prstGeom prst="roundRect">
            <a:avLst>
              <a:gd name="adj" fmla="val 16667"/>
            </a:avLst>
          </a:prstGeom>
          <a:solidFill>
            <a:srgbClr val="FF8409">
              <a:alpha val="40000"/>
            </a:srgbClr>
          </a:soli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k-SK" sz="2400" b="1" dirty="0">
                <a:solidFill>
                  <a:srgbClr val="2A15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Čo v basketbale </a:t>
            </a:r>
            <a:r>
              <a:rPr lang="sk-SK" sz="2400" b="1" u="sng" dirty="0">
                <a:solidFill>
                  <a:srgbClr val="2A15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nemôžeš</a:t>
            </a:r>
            <a:r>
              <a:rPr lang="sk-SK" sz="2400" b="1" dirty="0">
                <a:solidFill>
                  <a:srgbClr val="2A15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G43006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-171450"/>
            <a:ext cx="387508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G43006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9788" y="-171450"/>
            <a:ext cx="39814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331913" y="3500438"/>
            <a:ext cx="6553200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A1500"/>
              </a:gs>
              <a:gs pos="50000">
                <a:srgbClr val="FF8409"/>
              </a:gs>
              <a:gs pos="100000">
                <a:srgbClr val="2A1500"/>
              </a:gs>
            </a:gsLst>
            <a:lin ang="5400000" scaled="1"/>
          </a:gra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k-SK" sz="4000" b="1" dirty="0">
                <a:solidFill>
                  <a:srgbClr val="2A15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Vpíš na čiaru bodový stav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2771775" y="1268413"/>
            <a:ext cx="1584325" cy="1944687"/>
          </a:xfrm>
          <a:prstGeom prst="roundRect">
            <a:avLst/>
          </a:prstGeom>
          <a:solidFill>
            <a:srgbClr val="CC3300"/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k-SK" dirty="0"/>
          </a:p>
        </p:txBody>
      </p:sp>
      <p:sp>
        <p:nvSpPr>
          <p:cNvPr id="11" name="Zaoblený obdĺžnik 10"/>
          <p:cNvSpPr/>
          <p:nvPr/>
        </p:nvSpPr>
        <p:spPr>
          <a:xfrm>
            <a:off x="4787900" y="1268413"/>
            <a:ext cx="1584325" cy="194468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2850893" y="1268760"/>
            <a:ext cx="134043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sk-SK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DOMÁCI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4880744" y="1268760"/>
            <a:ext cx="135966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sk-SK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HOSTIA</a:t>
            </a:r>
          </a:p>
        </p:txBody>
      </p:sp>
      <p:sp>
        <p:nvSpPr>
          <p:cNvPr id="15" name="Obdĺžnik 14"/>
          <p:cNvSpPr/>
          <p:nvPr/>
        </p:nvSpPr>
        <p:spPr>
          <a:xfrm>
            <a:off x="4807427" y="1412776"/>
            <a:ext cx="155042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sk-SK" sz="9600" b="1" dirty="0">
                <a:ln w="50800"/>
                <a:solidFill>
                  <a:schemeClr val="bg1">
                    <a:shade val="50000"/>
                  </a:schemeClr>
                </a:solidFill>
              </a:rPr>
              <a:t>....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2791203" y="1412776"/>
            <a:ext cx="155042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sk-SK" sz="9600" b="1" dirty="0">
                <a:ln w="50800"/>
                <a:solidFill>
                  <a:schemeClr val="bg1">
                    <a:shade val="50000"/>
                  </a:schemeClr>
                </a:solidFill>
              </a:rPr>
              <a:t>....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2700338" y="188913"/>
            <a:ext cx="3600450" cy="765175"/>
          </a:xfrm>
          <a:prstGeom prst="roundRect">
            <a:avLst>
              <a:gd name="adj" fmla="val 16667"/>
            </a:avLst>
          </a:prstGeom>
          <a:solidFill>
            <a:srgbClr val="FF8409">
              <a:alpha val="40000"/>
            </a:srgbClr>
          </a:soli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k-SK" sz="3600" b="1" dirty="0">
                <a:solidFill>
                  <a:srgbClr val="2A15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Kto vyhral?</a:t>
            </a:r>
          </a:p>
        </p:txBody>
      </p:sp>
      <p:pic>
        <p:nvPicPr>
          <p:cNvPr id="29707" name="Picture 4" descr="http://files.LeagueAthletics.com/Images/Club/2793/3D_ball_spin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4941888"/>
            <a:ext cx="952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ývojový diagram: alternatívny proces 8"/>
          <p:cNvSpPr/>
          <p:nvPr/>
        </p:nvSpPr>
        <p:spPr bwMode="auto">
          <a:xfrm>
            <a:off x="1258888" y="4508500"/>
            <a:ext cx="6625480" cy="1368425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k-SK" sz="2000" b="1" dirty="0">
              <a:solidFill>
                <a:srgbClr val="2A15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476375" y="2565400"/>
            <a:ext cx="6191250" cy="13684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759"/>
              </a:avLst>
            </a:prstTxWarp>
          </a:bodyPr>
          <a:lstStyle/>
          <a:p>
            <a:pPr algn="ctr"/>
            <a:r>
              <a:rPr lang="sk-SK" sz="3600" kern="10">
                <a:ln w="12700">
                  <a:solidFill>
                    <a:srgbClr val="2A15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Blahoželáme víťazom!</a:t>
            </a:r>
          </a:p>
        </p:txBody>
      </p:sp>
      <p:pic>
        <p:nvPicPr>
          <p:cNvPr id="16387" name="Picture 3" descr="C:\Users\Jana\Desktop\medail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052513"/>
            <a:ext cx="876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2339752" y="4724400"/>
            <a:ext cx="5472337" cy="936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218"/>
              </a:avLst>
            </a:prstTxWarp>
          </a:bodyPr>
          <a:lstStyle/>
          <a:p>
            <a:pPr algn="ctr"/>
            <a:r>
              <a:rPr lang="sk-SK" sz="3600" kern="10" dirty="0">
                <a:ln w="12700">
                  <a:solidFill>
                    <a:srgbClr val="2A15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Zahráme </a:t>
            </a:r>
            <a:r>
              <a:rPr lang="sk-SK" sz="3600" kern="10" dirty="0" smtClean="0">
                <a:ln w="12700">
                  <a:solidFill>
                    <a:srgbClr val="2A15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sa spolu ešte niekedy?</a:t>
            </a:r>
            <a:endParaRPr lang="sk-SK" sz="3600" kern="10" dirty="0">
              <a:ln w="12700">
                <a:solidFill>
                  <a:srgbClr val="2A15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6390" name="Picture 6" descr="C:\Users\Jana\Desktop\0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652963"/>
            <a:ext cx="1080121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dell_vostro_001\Downloads\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851114"/>
            <a:ext cx="1240532" cy="14886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51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ývojový diagram: alternatívny proces 8"/>
          <p:cNvSpPr/>
          <p:nvPr/>
        </p:nvSpPr>
        <p:spPr bwMode="auto">
          <a:xfrm>
            <a:off x="1258888" y="3068638"/>
            <a:ext cx="6553200" cy="1368425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k-SK" sz="2000" b="1" dirty="0">
              <a:solidFill>
                <a:srgbClr val="2A15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258888" y="3141663"/>
            <a:ext cx="6553200" cy="23034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759"/>
              </a:avLst>
            </a:prstTxWarp>
          </a:bodyPr>
          <a:lstStyle/>
          <a:p>
            <a:pPr algn="ctr"/>
            <a:r>
              <a:rPr lang="sk-SK" sz="3600" kern="10" dirty="0">
                <a:ln w="12700">
                  <a:solidFill>
                    <a:srgbClr val="2A15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75B0D">
                      <a:alpha val="50000"/>
                    </a:srgbClr>
                  </a:prstShdw>
                </a:effectLst>
                <a:latin typeface="Arial Black"/>
              </a:rPr>
              <a:t>        Na záver si pozrite. </a:t>
            </a:r>
          </a:p>
          <a:p>
            <a:pPr algn="ctr"/>
            <a:endParaRPr lang="sk-SK" sz="3600" kern="10" dirty="0">
              <a:ln w="12700">
                <a:solidFill>
                  <a:srgbClr val="2A15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prstShdw prst="shdw13" dist="53882" dir="13500000">
                  <a:srgbClr val="875B0D">
                    <a:alpha val="50000"/>
                  </a:srgbClr>
                </a:prstShdw>
              </a:effectLst>
              <a:latin typeface="Arial Black"/>
            </a:endParaRPr>
          </a:p>
        </p:txBody>
      </p:sp>
      <p:pic>
        <p:nvPicPr>
          <p:cNvPr id="16390" name="Picture 6" descr="C:\Users\Jana\Desktop\0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141663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dell_vostro_001\Downloads\sport-basketball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96752"/>
            <a:ext cx="1296144" cy="18089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BA 1_12_10 Spurs Vs Lakers Match Revie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8424936" cy="6318702"/>
          </a:xfrm>
          <a:prstGeom prst="rect">
            <a:avLst/>
          </a:prstGeom>
        </p:spPr>
      </p:pic>
      <p:pic>
        <p:nvPicPr>
          <p:cNvPr id="2" name="CR2ENi0At0s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75545" y="188640"/>
            <a:ext cx="8448939" cy="64627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ývojový diagram: alternatívny proces 2"/>
          <p:cNvSpPr/>
          <p:nvPr/>
        </p:nvSpPr>
        <p:spPr bwMode="auto">
          <a:xfrm>
            <a:off x="2123728" y="1268760"/>
            <a:ext cx="5616624" cy="1512168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k-SK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8409"/>
                </a:solidFill>
                <a:latin typeface="Arial Black" pitchFamily="34" charset="0"/>
              </a:rPr>
              <a:t>Ďakujem </a:t>
            </a:r>
          </a:p>
          <a:p>
            <a:pPr algn="ctr">
              <a:defRPr/>
            </a:pPr>
            <a:r>
              <a:rPr lang="sk-SK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8409"/>
                </a:solidFill>
                <a:latin typeface="Arial Black" pitchFamily="34" charset="0"/>
              </a:rPr>
              <a:t>za pozornosť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476375" y="4365625"/>
            <a:ext cx="6191250" cy="14398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sk-SK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Impact"/>
            </a:endParaRPr>
          </a:p>
        </p:txBody>
      </p:sp>
      <p:sp>
        <p:nvSpPr>
          <p:cNvPr id="7" name="Vývojový diagram: alternatívny proces 6"/>
          <p:cNvSpPr/>
          <p:nvPr/>
        </p:nvSpPr>
        <p:spPr bwMode="auto">
          <a:xfrm flipV="1">
            <a:off x="1475656" y="2780928"/>
            <a:ext cx="6264696" cy="72008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k-SK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8409"/>
              </a:solidFill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 bwMode="auto">
          <a:xfrm>
            <a:off x="539750" y="620713"/>
            <a:ext cx="7993063" cy="5329237"/>
          </a:xfrm>
          <a:prstGeom prst="rect">
            <a:avLst/>
          </a:prstGeom>
          <a:solidFill>
            <a:schemeClr val="bg1"/>
          </a:soli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k-SK" sz="2000" b="1" dirty="0">
              <a:solidFill>
                <a:srgbClr val="2A15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188" y="620713"/>
            <a:ext cx="7777162" cy="48958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sk-SK" sz="2400" b="1" dirty="0" smtClean="0">
                <a:solidFill>
                  <a:srgbClr val="FF8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sk-SK" sz="4400" b="1" u="sng" dirty="0" smtClean="0">
                <a:solidFill>
                  <a:srgbClr val="FF8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Basketbalové ihrisko</a:t>
            </a:r>
            <a:r>
              <a:rPr lang="sk-SK" sz="4400" dirty="0" smtClean="0">
                <a:solidFill>
                  <a:srgbClr val="FF8409"/>
                </a:solidFill>
              </a:rPr>
              <a:t> </a:t>
            </a:r>
            <a:endParaRPr lang="sk-SK" sz="2400" dirty="0" smtClean="0"/>
          </a:p>
          <a:p>
            <a:pPr algn="just">
              <a:buFontTx/>
              <a:buNone/>
              <a:defRPr/>
            </a:pPr>
            <a:r>
              <a:rPr lang="sk-SK" sz="2400" dirty="0" smtClean="0"/>
              <a:t>			</a:t>
            </a:r>
          </a:p>
          <a:p>
            <a:pPr algn="just">
              <a:buFontTx/>
              <a:buNone/>
              <a:defRPr/>
            </a:pPr>
            <a:r>
              <a:rPr lang="sk-SK" sz="2400" dirty="0" smtClean="0"/>
              <a:t>			</a:t>
            </a:r>
            <a:r>
              <a:rPr lang="sk-SK" sz="2000" dirty="0" smtClean="0"/>
              <a:t>Hracia plocha má tvar obdĺžnika s rovným 			tvrdým povrchom bez prekážok. Musí mať dĺžku 			dvadsať osem (28) m a šírku pätnásť (15) m</a:t>
            </a:r>
            <a:r>
              <a:rPr lang="sk-SK" sz="2400" dirty="0" smtClean="0"/>
              <a:t>. 			</a:t>
            </a:r>
          </a:p>
          <a:p>
            <a:pPr>
              <a:buFontTx/>
              <a:buNone/>
              <a:defRPr/>
            </a:pPr>
            <a:endParaRPr lang="sk-SK" sz="2400" b="1" u="sng" dirty="0" smtClean="0">
              <a:solidFill>
                <a:srgbClr val="FF8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sk-SK" sz="2400" b="1" dirty="0" smtClean="0">
                <a:solidFill>
                  <a:srgbClr val="FF8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sk-SK" sz="2000" dirty="0"/>
          </a:p>
        </p:txBody>
      </p:sp>
      <p:pic>
        <p:nvPicPr>
          <p:cNvPr id="15363" name="Picture 2" descr="C:\Users\Jana\Desktop\basketbal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0"/>
            <a:ext cx="2482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Súbor:Basketball court dimension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852936"/>
            <a:ext cx="5256584" cy="300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C:\Users\dell_vostro_001\Pictures\Moldava\pravidla-obr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5" y="3629140"/>
            <a:ext cx="2493985" cy="1986630"/>
          </a:xfrm>
          <a:prstGeom prst="rect">
            <a:avLst/>
          </a:prstGeom>
          <a:noFill/>
          <a:ln w="28575">
            <a:solidFill>
              <a:srgbClr val="FF8409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 bwMode="auto">
          <a:xfrm>
            <a:off x="539750" y="620713"/>
            <a:ext cx="7993063" cy="5329237"/>
          </a:xfrm>
          <a:prstGeom prst="rect">
            <a:avLst/>
          </a:prstGeom>
          <a:solidFill>
            <a:schemeClr val="bg1"/>
          </a:soli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k-SK" sz="2000" b="1" dirty="0">
              <a:solidFill>
                <a:srgbClr val="2A15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699792" y="273050"/>
            <a:ext cx="5616624" cy="1162050"/>
          </a:xfrm>
        </p:spPr>
        <p:txBody>
          <a:bodyPr/>
          <a:lstStyle/>
          <a:p>
            <a:r>
              <a:rPr lang="sk-SK" sz="4400" b="1" u="sng" dirty="0" smtClean="0">
                <a:solidFill>
                  <a:srgbClr val="FF8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Kôš</a:t>
            </a:r>
            <a:endParaRPr lang="sk-SK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k-SK" sz="2400" b="1" dirty="0" smtClean="0">
                <a:solidFill>
                  <a:srgbClr val="FF8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sk-SK" sz="2000" dirty="0" smtClean="0"/>
          </a:p>
          <a:p>
            <a:pPr>
              <a:buFontTx/>
              <a:buNone/>
              <a:defRPr/>
            </a:pPr>
            <a:endParaRPr lang="sk-SK" sz="2000" dirty="0"/>
          </a:p>
        </p:txBody>
      </p:sp>
      <p:sp>
        <p:nvSpPr>
          <p:cNvPr id="10" name="Zástupný symbol textu 9"/>
          <p:cNvSpPr>
            <a:spLocks noGrp="1"/>
          </p:cNvSpPr>
          <p:nvPr>
            <p:ph type="body" sz="half" idx="2"/>
          </p:nvPr>
        </p:nvSpPr>
        <p:spPr>
          <a:xfrm>
            <a:off x="1979712" y="1435100"/>
            <a:ext cx="6480720" cy="469106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endParaRPr lang="sk-SK" sz="1800" dirty="0" smtClean="0"/>
          </a:p>
          <a:p>
            <a:pPr algn="just">
              <a:lnSpc>
                <a:spcPct val="80000"/>
              </a:lnSpc>
            </a:pPr>
            <a:r>
              <a:rPr lang="sk-SK" sz="1800" dirty="0" smtClean="0"/>
              <a:t>Koše sa nachádzajú na oboch stranách hracej plochy. Každý je upevnený na doske (z dreva alebo z plexiskla) hrubej 3 cm. Skladá sa z obruče a sieťky, pričom obruč je 3,05 m nad povrchom hracej plochy. Kôš platí vtedy, keď ním lopta prešla zhora dole. V závislosti od miesta, z ktorého sa hádzalo na kôš, možno zaznamenať: </a:t>
            </a:r>
          </a:p>
          <a:p>
            <a:pPr algn="just">
              <a:lnSpc>
                <a:spcPct val="80000"/>
              </a:lnSpc>
            </a:pPr>
            <a:r>
              <a:rPr lang="sk-SK" sz="1800" b="1" dirty="0" smtClean="0"/>
              <a:t>		3 body: 	</a:t>
            </a:r>
            <a:r>
              <a:rPr lang="sk-SK" sz="1800" dirty="0" smtClean="0"/>
              <a:t>po úspešnom hode spoza čiary 			trojbodového územia, </a:t>
            </a:r>
          </a:p>
          <a:p>
            <a:pPr algn="just">
              <a:lnSpc>
                <a:spcPct val="80000"/>
              </a:lnSpc>
            </a:pPr>
            <a:r>
              <a:rPr lang="sk-SK" sz="1800" b="1" dirty="0" smtClean="0"/>
              <a:t>		2 body: 	</a:t>
            </a:r>
            <a:r>
              <a:rPr lang="sk-SK" sz="1800" dirty="0" smtClean="0"/>
              <a:t>po úspešnom hode spred čiary 			trojbodového územia, </a:t>
            </a:r>
          </a:p>
          <a:p>
            <a:pPr algn="just">
              <a:lnSpc>
                <a:spcPct val="80000"/>
              </a:lnSpc>
            </a:pPr>
            <a:r>
              <a:rPr lang="sk-SK" sz="1800" b="1" dirty="0" smtClean="0"/>
              <a:t>		1 bod: 	</a:t>
            </a:r>
            <a:r>
              <a:rPr lang="sk-SK" sz="1800" dirty="0" smtClean="0"/>
              <a:t>po úspešnom trestnom hode. </a:t>
            </a:r>
            <a:endParaRPr lang="sk-SK" sz="1800" dirty="0"/>
          </a:p>
        </p:txBody>
      </p:sp>
      <p:pic>
        <p:nvPicPr>
          <p:cNvPr id="15363" name="Picture 2" descr="C:\Users\Jana\Desktop\basketbal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2555886" cy="251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pravidla-ob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96580"/>
            <a:ext cx="2880320" cy="2564667"/>
          </a:xfrm>
          <a:prstGeom prst="rect">
            <a:avLst/>
          </a:prstGeom>
          <a:noFill/>
          <a:ln w="28575">
            <a:solidFill>
              <a:srgbClr val="FF8409"/>
            </a:solidFill>
          </a:ln>
        </p:spPr>
      </p:pic>
      <p:pic>
        <p:nvPicPr>
          <p:cNvPr id="9" name="Picture 51" descr="lopta v kos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77072"/>
            <a:ext cx="3135030" cy="4616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 bwMode="auto">
          <a:xfrm>
            <a:off x="539750" y="620713"/>
            <a:ext cx="7993063" cy="5329237"/>
          </a:xfrm>
          <a:prstGeom prst="rect">
            <a:avLst/>
          </a:prstGeom>
          <a:solidFill>
            <a:schemeClr val="bg1"/>
          </a:soli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k-SK" sz="2000" b="1" dirty="0">
              <a:solidFill>
                <a:srgbClr val="2A15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188" y="620713"/>
            <a:ext cx="7633220" cy="48958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sk-SK" sz="4400" b="1" u="sng" dirty="0" smtClean="0">
                <a:solidFill>
                  <a:srgbClr val="FF8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Družstvo</a:t>
            </a:r>
            <a:endParaRPr lang="sk-SK" sz="4400" dirty="0" smtClean="0">
              <a:solidFill>
                <a:srgbClr val="FF8409"/>
              </a:solidFill>
            </a:endParaRPr>
          </a:p>
          <a:p>
            <a:pPr algn="just">
              <a:buFontTx/>
              <a:buNone/>
              <a:defRPr/>
            </a:pPr>
            <a:r>
              <a:rPr lang="sk-SK" sz="2000" dirty="0" smtClean="0"/>
              <a:t>			</a:t>
            </a:r>
          </a:p>
          <a:p>
            <a:pPr algn="just">
              <a:buFontTx/>
              <a:buNone/>
              <a:defRPr/>
            </a:pPr>
            <a:r>
              <a:rPr lang="sk-SK" sz="2000" dirty="0" smtClean="0"/>
              <a:t>			Družstvo tvorí maximálne 12 hráčov (5 hráčov, 			ktorí hrajú na ihrisku a 7 náhradníkov vrátané 			kapitána), tréner družstva, asistent družstva a max. 		5 osôb doprevádzajúcich družstvo:  lekár, vedúci družstva, masér, manažér, štatistik, tlmočník. </a:t>
            </a:r>
          </a:p>
          <a:p>
            <a:pPr algn="just">
              <a:buFontTx/>
              <a:buNone/>
              <a:defRPr/>
            </a:pPr>
            <a:r>
              <a:rPr lang="sk-SK" sz="2000" dirty="0" smtClean="0"/>
              <a:t>	Členovia družstva majú jednotné oblečenie (dresy) pozostávajúce z tričiek rovnakej prevládajúcej farby na prednej i zadnej strane. Tričko musí byť očíslované na prednej i zadnej strane zreteľnými číslami stálej farby, výrazne odlišnými od farby trička.</a:t>
            </a:r>
            <a:endParaRPr lang="sk-SK" sz="2000" dirty="0"/>
          </a:p>
        </p:txBody>
      </p:sp>
      <p:pic>
        <p:nvPicPr>
          <p:cNvPr id="16387" name="Picture 2" descr="C:\Users\Jana\Desktop\basketbal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23828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Jana\Desktop\0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797152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#22843 Clip Art Graphic Of A Basketball Cartoon Character Peeking Around A Corner by toons4bi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437112"/>
            <a:ext cx="1038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láčik 7"/>
          <p:cNvSpPr/>
          <p:nvPr/>
        </p:nvSpPr>
        <p:spPr bwMode="auto">
          <a:xfrm>
            <a:off x="4788024" y="4653136"/>
            <a:ext cx="1944216" cy="1008112"/>
          </a:xfrm>
          <a:prstGeom prst="cloudCallout">
            <a:avLst>
              <a:gd name="adj1" fmla="val 103158"/>
              <a:gd name="adj2" fmla="val 25596"/>
            </a:avLst>
          </a:prstGeom>
          <a:gradFill rotWithShape="1">
            <a:gsLst>
              <a:gs pos="0">
                <a:srgbClr val="2A1500"/>
              </a:gs>
              <a:gs pos="50000">
                <a:srgbClr val="FF8409"/>
              </a:gs>
              <a:gs pos="100000">
                <a:srgbClr val="2A1500"/>
              </a:gs>
            </a:gsLst>
            <a:lin ang="5400000" scaled="1"/>
          </a:gra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k-SK" sz="4000" kern="10" dirty="0">
                <a:ln w="12700">
                  <a:solidFill>
                    <a:srgbClr val="2A15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Kuk</a:t>
            </a:r>
            <a:endParaRPr lang="sk-SK" sz="4000" b="1" dirty="0">
              <a:solidFill>
                <a:srgbClr val="2A15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 bwMode="auto">
          <a:xfrm>
            <a:off x="539750" y="620713"/>
            <a:ext cx="7993063" cy="5329237"/>
          </a:xfrm>
          <a:prstGeom prst="rect">
            <a:avLst/>
          </a:prstGeom>
          <a:solidFill>
            <a:schemeClr val="bg1"/>
          </a:soli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k-SK" sz="2000" b="1" dirty="0">
              <a:solidFill>
                <a:srgbClr val="2A15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188" y="620713"/>
            <a:ext cx="7777162" cy="48958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sk-SK" sz="4400" b="1" u="sng" dirty="0" smtClean="0">
                <a:solidFill>
                  <a:srgbClr val="FF8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</a:t>
            </a:r>
            <a:endParaRPr lang="sk-SK" sz="4400" dirty="0" smtClean="0">
              <a:solidFill>
                <a:srgbClr val="FF8409"/>
              </a:solidFill>
            </a:endParaRPr>
          </a:p>
          <a:p>
            <a:pPr algn="just">
              <a:buFontTx/>
              <a:buNone/>
              <a:defRPr/>
            </a:pPr>
            <a:r>
              <a:rPr lang="sk-SK" sz="2000" dirty="0" smtClean="0"/>
              <a:t>			</a:t>
            </a:r>
          </a:p>
          <a:p>
            <a:pPr algn="just">
              <a:buFontTx/>
              <a:buNone/>
              <a:defRPr/>
            </a:pPr>
            <a:r>
              <a:rPr lang="sk-SK" sz="2000" dirty="0" smtClean="0"/>
              <a:t>			Basketbalové stretnutie riadia 2 rozhodcovia (resp. 		3 rozhodcovia v mužskej Extralige) a pomocní 			rozhodcovia (zapisovateľ, časomerač, komisár, 			pomocný zapisovateľ), ktorí sú súčasťou hry a dbajú na dodržiavanie všetkých pravidiel basketbalu. Zápas pozostáva zo štyroch štvrtín po 10 minút. Medzi 1. a 2. a 3. a 4. štvrtinou je dvojminútová prestávka, polčasová prestávka trvá 15 minút. </a:t>
            </a:r>
            <a:endParaRPr lang="sk-SK" sz="2000" dirty="0"/>
          </a:p>
        </p:txBody>
      </p:sp>
      <p:pic>
        <p:nvPicPr>
          <p:cNvPr id="17411" name="Picture 2" descr="C:\Users\Jana\Desktop\basketbal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23828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Súbor:Basketball gam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77072"/>
            <a:ext cx="1284429" cy="1756991"/>
          </a:xfrm>
          <a:prstGeom prst="rect">
            <a:avLst/>
          </a:prstGeom>
          <a:noFill/>
          <a:ln w="28575">
            <a:solidFill>
              <a:srgbClr val="FF8409"/>
            </a:solidFill>
            <a:miter lim="800000"/>
            <a:headEnd/>
            <a:tailEnd/>
          </a:ln>
        </p:spPr>
      </p:pic>
      <p:pic>
        <p:nvPicPr>
          <p:cNvPr id="6" name="Picture 10" descr="nb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077072"/>
            <a:ext cx="1440160" cy="1746335"/>
          </a:xfrm>
          <a:prstGeom prst="rect">
            <a:avLst/>
          </a:prstGeom>
          <a:noFill/>
          <a:ln w="28575">
            <a:solidFill>
              <a:srgbClr val="FF8409"/>
            </a:solidFill>
          </a:ln>
        </p:spPr>
      </p:pic>
      <p:pic>
        <p:nvPicPr>
          <p:cNvPr id="7" name="Picture 2" descr="C:\Users\dell_vostro_001\Downloads\sport4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3" y="4581128"/>
            <a:ext cx="872639" cy="7800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 bwMode="auto">
          <a:xfrm>
            <a:off x="539750" y="620713"/>
            <a:ext cx="7993063" cy="5329237"/>
          </a:xfrm>
          <a:prstGeom prst="rect">
            <a:avLst/>
          </a:prstGeom>
          <a:solidFill>
            <a:schemeClr val="bg1"/>
          </a:soli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k-SK" sz="2000" b="1" dirty="0">
              <a:solidFill>
                <a:srgbClr val="2A15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188" y="620713"/>
            <a:ext cx="7777162" cy="4895850"/>
          </a:xfrm>
        </p:spPr>
        <p:txBody>
          <a:bodyPr/>
          <a:lstStyle/>
          <a:p>
            <a:pPr>
              <a:buNone/>
              <a:defRPr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sk-SK" sz="2000" b="1" dirty="0" smtClean="0">
                <a:solidFill>
                  <a:srgbClr val="FF8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400" b="1" u="sng" dirty="0" smtClean="0">
                <a:solidFill>
                  <a:srgbClr val="FF8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Pravidlo o krokoch </a:t>
            </a:r>
          </a:p>
          <a:p>
            <a:pPr>
              <a:buNone/>
              <a:defRPr/>
            </a:pPr>
            <a:r>
              <a:rPr lang="sk-SK" sz="2000" dirty="0" smtClean="0"/>
              <a:t>			</a:t>
            </a:r>
          </a:p>
          <a:p>
            <a:pPr>
              <a:buNone/>
              <a:defRPr/>
            </a:pPr>
            <a:r>
              <a:rPr lang="sk-SK" sz="2000" dirty="0" smtClean="0"/>
              <a:t>			Kroky – s loptou v rukách môže hráč spraviť 			maximálne 2 kroky - lopty sa musí zbaviť - prihrať 		spoluhráčovi, driblovať, alebo hodiť na kôš - skôr, 		ako opäť došliapne. </a:t>
            </a:r>
          </a:p>
          <a:p>
            <a:pPr>
              <a:buFontTx/>
              <a:buNone/>
              <a:defRPr/>
            </a:pPr>
            <a:endParaRPr lang="sk-SK" sz="2000" dirty="0"/>
          </a:p>
        </p:txBody>
      </p:sp>
      <p:pic>
        <p:nvPicPr>
          <p:cNvPr id="17411" name="Picture 2" descr="C:\Users\Jana\Desktop\basketbal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7581" cy="253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olezite_pravidla-ob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12976"/>
            <a:ext cx="5111750" cy="2235200"/>
          </a:xfrm>
          <a:prstGeom prst="rect">
            <a:avLst/>
          </a:prstGeom>
          <a:noFill/>
          <a:ln w="28575">
            <a:solidFill>
              <a:srgbClr val="FF8409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 bwMode="auto">
          <a:xfrm>
            <a:off x="539750" y="620713"/>
            <a:ext cx="7993063" cy="5329237"/>
          </a:xfrm>
          <a:prstGeom prst="rect">
            <a:avLst/>
          </a:prstGeom>
          <a:solidFill>
            <a:schemeClr val="bg1"/>
          </a:soli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k-SK" sz="2000" b="1" dirty="0">
              <a:solidFill>
                <a:srgbClr val="2A15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188" y="620713"/>
            <a:ext cx="7777162" cy="4895850"/>
          </a:xfrm>
        </p:spPr>
        <p:txBody>
          <a:bodyPr/>
          <a:lstStyle/>
          <a:p>
            <a:pPr>
              <a:buNone/>
              <a:defRPr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sk-SK" sz="2000" b="1" dirty="0" smtClean="0">
                <a:solidFill>
                  <a:srgbClr val="FF8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400" b="1" u="sng" dirty="0" smtClean="0">
                <a:solidFill>
                  <a:srgbClr val="FF8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Obrátka</a:t>
            </a:r>
          </a:p>
          <a:p>
            <a:pPr>
              <a:buNone/>
              <a:defRPr/>
            </a:pPr>
            <a:r>
              <a:rPr lang="sk-SK" sz="2000" dirty="0" smtClean="0"/>
              <a:t>			</a:t>
            </a:r>
          </a:p>
          <a:p>
            <a:pPr>
              <a:buNone/>
              <a:defRPr/>
            </a:pPr>
            <a:r>
              <a:rPr lang="sk-SK" sz="2000" dirty="0" smtClean="0"/>
              <a:t>			Ak hráč stojí na oboch nohách a dostane pritom 			loptu, môže využiť hociktorú, ako </a:t>
            </a:r>
            <a:r>
              <a:rPr lang="sk-SK" sz="2000" dirty="0" err="1" smtClean="0"/>
              <a:t>obrátkovú</a:t>
            </a:r>
            <a:r>
              <a:rPr lang="sk-SK" sz="2000" dirty="0" smtClean="0"/>
              <a:t>.</a:t>
            </a:r>
          </a:p>
          <a:p>
            <a:pPr>
              <a:buNone/>
              <a:defRPr/>
            </a:pPr>
            <a:r>
              <a:rPr lang="sk-SK" sz="2000" dirty="0" smtClean="0"/>
              <a:t>			O obrátke hovoríme vtedy, ak hráč, ktorý má loptu, premiestňuje jednu nohu v ľubovoľnom smere, zatiaľ čo druhá noha (nazývaná </a:t>
            </a:r>
            <a:r>
              <a:rPr lang="sk-SK" sz="2000" dirty="0" err="1" smtClean="0"/>
              <a:t>obrátková</a:t>
            </a:r>
            <a:r>
              <a:rPr lang="sk-SK" sz="2000" dirty="0" smtClean="0"/>
              <a:t>) zostáva na mieste. </a:t>
            </a:r>
          </a:p>
          <a:p>
            <a:pPr>
              <a:buNone/>
              <a:defRPr/>
            </a:pPr>
            <a:r>
              <a:rPr lang="sk-SK" sz="2000" b="1" dirty="0" smtClean="0"/>
              <a:t>	Obrátka nie sú kroky</a:t>
            </a:r>
            <a:r>
              <a:rPr lang="sk-SK" sz="2000" dirty="0" smtClean="0"/>
              <a:t>. </a:t>
            </a:r>
          </a:p>
          <a:p>
            <a:pPr>
              <a:buNone/>
              <a:defRPr/>
            </a:pPr>
            <a:endParaRPr lang="cs-CZ" sz="2000" dirty="0" smtClean="0"/>
          </a:p>
          <a:p>
            <a:pPr>
              <a:buNone/>
              <a:defRPr/>
            </a:pPr>
            <a:endParaRPr lang="sk-SK" sz="2000" dirty="0" smtClean="0"/>
          </a:p>
          <a:p>
            <a:pPr>
              <a:buFontTx/>
              <a:buNone/>
              <a:defRPr/>
            </a:pPr>
            <a:endParaRPr lang="sk-SK" sz="2000" dirty="0"/>
          </a:p>
        </p:txBody>
      </p:sp>
      <p:pic>
        <p:nvPicPr>
          <p:cNvPr id="17411" name="Picture 2" descr="C:\Users\Jana\Desktop\basketbal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2567581" cy="253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olezite_pravidla-ob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3133725" cy="2127250"/>
          </a:xfrm>
          <a:prstGeom prst="rect">
            <a:avLst/>
          </a:prstGeom>
          <a:noFill/>
          <a:ln w="28575">
            <a:solidFill>
              <a:srgbClr val="FF840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 bwMode="auto">
          <a:xfrm>
            <a:off x="539750" y="620713"/>
            <a:ext cx="7993063" cy="5329237"/>
          </a:xfrm>
          <a:prstGeom prst="rect">
            <a:avLst/>
          </a:prstGeom>
          <a:solidFill>
            <a:schemeClr val="bg1"/>
          </a:solidFill>
          <a:ln w="57150">
            <a:solidFill>
              <a:srgbClr val="2A1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k-SK" sz="2000" b="1" dirty="0">
              <a:solidFill>
                <a:srgbClr val="2A15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828600" y="620713"/>
            <a:ext cx="9216950" cy="4895850"/>
          </a:xfrm>
        </p:spPr>
        <p:txBody>
          <a:bodyPr/>
          <a:lstStyle/>
          <a:p>
            <a:pPr>
              <a:buNone/>
              <a:defRPr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sk-SK" sz="2000" b="1" dirty="0" smtClean="0">
                <a:solidFill>
                  <a:srgbClr val="FF8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</a:t>
            </a:r>
            <a:r>
              <a:rPr lang="sk-SK" sz="4400" b="1" u="sng" dirty="0" smtClean="0">
                <a:solidFill>
                  <a:srgbClr val="FF8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Pravidlo o čase</a:t>
            </a:r>
          </a:p>
          <a:p>
            <a:pPr>
              <a:buNone/>
              <a:defRPr/>
            </a:pPr>
            <a:endParaRPr lang="sk-SK" sz="2000" dirty="0" smtClean="0"/>
          </a:p>
          <a:p>
            <a:pPr lvl="6">
              <a:defRPr/>
            </a:pPr>
            <a:r>
              <a:rPr lang="sk-SK" b="1" dirty="0" smtClean="0"/>
              <a:t>Pravidlo o 24 sekundách </a:t>
            </a:r>
            <a:r>
              <a:rPr lang="sk-SK" dirty="0" smtClean="0"/>
              <a:t>-  Hráči útočiaceho družstva, ktorí majú loptu pod kontrolou, musia do 24 sekúnd hodiť na kôš, ak sa tak nestane, ide o priestupok a družstvo stráca loptu.</a:t>
            </a:r>
          </a:p>
          <a:p>
            <a:pPr lvl="6">
              <a:defRPr/>
            </a:pPr>
            <a:r>
              <a:rPr lang="sk-SK" b="1" dirty="0" smtClean="0"/>
              <a:t>Pravidlo o 8 sekundách - </a:t>
            </a:r>
            <a:r>
              <a:rPr lang="sk-SK" dirty="0" smtClean="0"/>
              <a:t>Družstvo, ktoré má loptu pod kontrolou vo svojej zadnej polovici, musí do 8 sekúnd od jej získania dostať loptu do svojej prednej polovice ihriska. </a:t>
            </a:r>
            <a:endParaRPr lang="sk-SK" b="1" dirty="0" smtClean="0"/>
          </a:p>
          <a:p>
            <a:pPr lvl="6">
              <a:buNone/>
              <a:defRPr/>
            </a:pPr>
            <a:endParaRPr lang="sk-SK" dirty="0" smtClean="0"/>
          </a:p>
          <a:p>
            <a:pPr>
              <a:buFontTx/>
              <a:buNone/>
              <a:defRPr/>
            </a:pPr>
            <a:endParaRPr lang="sk-SK" sz="2000" dirty="0"/>
          </a:p>
        </p:txBody>
      </p:sp>
      <p:pic>
        <p:nvPicPr>
          <p:cNvPr id="17411" name="Picture 2" descr="C:\Users\Jana\Desktop\basketbal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2567581" cy="253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Jana\Desktop\0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149080"/>
            <a:ext cx="1479178" cy="147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#22843 Clip Art Graphic Of A Basketball Cartoon Character Peeking Around A Corner by toons4bi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437112"/>
            <a:ext cx="1038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2A1500"/>
            </a:gs>
            <a:gs pos="50000">
              <a:srgbClr val="FF8409"/>
            </a:gs>
            <a:gs pos="100000">
              <a:srgbClr val="2A1500"/>
            </a:gs>
          </a:gsLst>
          <a:lin ang="5400000" scaled="1"/>
        </a:gradFill>
        <a:ln w="57150">
          <a:solidFill>
            <a:srgbClr val="2A1500"/>
          </a:solidFill>
          <a:round/>
          <a:headEnd/>
          <a:tailEnd/>
        </a:ln>
        <a:effectLst/>
      </a:spPr>
      <a:bodyPr wrap="none" anchor="ctr"/>
      <a:lstStyle>
        <a:defPPr algn="ctr">
          <a:defRPr sz="2000" b="1" dirty="0" smtClean="0">
            <a:solidFill>
              <a:srgbClr val="2A1500"/>
            </a:solidFill>
            <a:effectLst>
              <a:outerShdw blurRad="38100" dist="38100" dir="2700000" algn="tl">
                <a:srgbClr val="000000"/>
              </a:outerShdw>
            </a:effectLst>
          </a:defRPr>
        </a:defPPr>
      </a:lstStyle>
    </a:sp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264</Words>
  <Application>Microsoft Office PowerPoint</Application>
  <PresentationFormat>Prezentácia na obrazovke (4:3)</PresentationFormat>
  <Paragraphs>127</Paragraphs>
  <Slides>25</Slides>
  <Notes>0</Notes>
  <HiddenSlides>0</HiddenSlides>
  <MMClips>2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AucoinLight</vt:lpstr>
      <vt:lpstr>Impact</vt:lpstr>
      <vt:lpstr>Predvolený návrh</vt:lpstr>
      <vt:lpstr>Prezentácia programu PowerPoint</vt:lpstr>
      <vt:lpstr>Prezentácia programu PowerPoint</vt:lpstr>
      <vt:lpstr>Prezentácia programu PowerPoint</vt:lpstr>
      <vt:lpstr>Kôš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UIPS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Jana</dc:creator>
  <cp:lastModifiedBy>Dominika</cp:lastModifiedBy>
  <cp:revision>80</cp:revision>
  <dcterms:created xsi:type="dcterms:W3CDTF">2010-09-19T08:53:09Z</dcterms:created>
  <dcterms:modified xsi:type="dcterms:W3CDTF">2020-04-02T15:55:06Z</dcterms:modified>
</cp:coreProperties>
</file>