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E0E8-00F9-4C1B-88BB-511F9C3C2A31}" type="datetimeFigureOut">
              <a:rPr lang="sk-SK" smtClean="0"/>
              <a:pPr/>
              <a:t>22. 5. 2020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B5790-255F-4DBD-8897-08BA335030BA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yliny.sk/rastliny/rastliny.php?stranka=Alchemilka_obycajna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tb\Downloads\IMG_20200522_174516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 l="5555" t="40625" r="5555" b="31250"/>
          <a:stretch>
            <a:fillRect/>
          </a:stretch>
        </p:blipFill>
        <p:spPr bwMode="auto">
          <a:xfrm>
            <a:off x="571472" y="1500174"/>
            <a:ext cx="7958722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560406"/>
          </a:xfrm>
        </p:spPr>
        <p:txBody>
          <a:bodyPr>
            <a:normAutofit/>
          </a:bodyPr>
          <a:lstStyle/>
          <a:p>
            <a:pPr algn="l"/>
            <a:r>
              <a:rPr lang="sk-SK" sz="2800" dirty="0" smtClean="0">
                <a:solidFill>
                  <a:srgbClr val="FF0000"/>
                </a:solidFill>
              </a:rPr>
              <a:t>Poznámky .....</a:t>
            </a:r>
            <a:endParaRPr lang="sk-SK" sz="2800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14282" y="857232"/>
            <a:ext cx="8686800" cy="5786478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sk-SK" b="1" u="sng" dirty="0" smtClean="0">
                <a:solidFill>
                  <a:srgbClr val="009900"/>
                </a:solidFill>
              </a:rPr>
              <a:t>Liečivé rastliny</a:t>
            </a:r>
            <a:endParaRPr lang="sk-SK" u="sng" dirty="0" smtClean="0">
              <a:solidFill>
                <a:srgbClr val="009900"/>
              </a:solidFill>
            </a:endParaRPr>
          </a:p>
          <a:p>
            <a:pPr>
              <a:buNone/>
            </a:pPr>
            <a:r>
              <a:rPr lang="sk-SK" dirty="0" smtClean="0"/>
              <a:t>-  pomáhajú </a:t>
            </a:r>
            <a:r>
              <a:rPr lang="sk-SK" dirty="0" smtClean="0"/>
              <a:t>liečiť zranenia, choroby a </a:t>
            </a:r>
            <a:r>
              <a:rPr lang="sk-SK" dirty="0" smtClean="0"/>
              <a:t>posilňujú odolnosť </a:t>
            </a:r>
            <a:r>
              <a:rPr lang="sk-SK" dirty="0" smtClean="0"/>
              <a:t>organizmu</a:t>
            </a:r>
          </a:p>
          <a:p>
            <a:pPr>
              <a:buNone/>
            </a:pPr>
            <a:r>
              <a:rPr lang="sk-SK" dirty="0" smtClean="0"/>
              <a:t>- </a:t>
            </a:r>
            <a:r>
              <a:rPr lang="sk-SK" dirty="0" smtClean="0"/>
              <a:t> zbierame </a:t>
            </a:r>
            <a:r>
              <a:rPr lang="sk-SK" dirty="0" smtClean="0"/>
              <a:t>koreň, stonku, listy, kvety alebo plody</a:t>
            </a:r>
          </a:p>
          <a:p>
            <a:pPr>
              <a:buNone/>
            </a:pPr>
            <a:r>
              <a:rPr lang="sk-SK" dirty="0" smtClean="0"/>
              <a:t>- </a:t>
            </a:r>
            <a:r>
              <a:rPr lang="sk-SK" dirty="0" smtClean="0"/>
              <a:t> rastliny </a:t>
            </a:r>
            <a:r>
              <a:rPr lang="sk-SK" dirty="0" smtClean="0"/>
              <a:t>používame čerstvé alebo sušené</a:t>
            </a:r>
          </a:p>
          <a:p>
            <a:pPr>
              <a:buNone/>
            </a:pPr>
            <a:r>
              <a:rPr lang="sk-SK" dirty="0" smtClean="0"/>
              <a:t>- </a:t>
            </a:r>
            <a:r>
              <a:rPr lang="sk-SK" dirty="0" smtClean="0"/>
              <a:t> pripravujeme </a:t>
            </a:r>
            <a:r>
              <a:rPr lang="sk-SK" dirty="0" smtClean="0"/>
              <a:t>čaje, odvary, výluhy</a:t>
            </a:r>
          </a:p>
          <a:p>
            <a:pPr>
              <a:buNone/>
            </a:pPr>
            <a:r>
              <a:rPr lang="sk-SK" dirty="0" smtClean="0"/>
              <a:t>-  </a:t>
            </a:r>
            <a:r>
              <a:rPr lang="sk-SK" u="sng" dirty="0" smtClean="0">
                <a:solidFill>
                  <a:srgbClr val="009900"/>
                </a:solidFill>
              </a:rPr>
              <a:t>lipa </a:t>
            </a:r>
            <a:r>
              <a:rPr lang="sk-SK" u="sng" dirty="0" smtClean="0">
                <a:solidFill>
                  <a:srgbClr val="009900"/>
                </a:solidFill>
              </a:rPr>
              <a:t>malolistá </a:t>
            </a:r>
            <a:r>
              <a:rPr lang="sk-SK" dirty="0" smtClean="0"/>
              <a:t>(nachladnutie/kvet</a:t>
            </a:r>
            <a:r>
              <a:rPr lang="sk-SK" dirty="0" smtClean="0"/>
              <a:t>)</a:t>
            </a:r>
          </a:p>
          <a:p>
            <a:pPr>
              <a:buNone/>
            </a:pPr>
            <a:r>
              <a:rPr lang="sk-SK" dirty="0" smtClean="0"/>
              <a:t>   </a:t>
            </a:r>
            <a:r>
              <a:rPr lang="sk-SK" u="sng" dirty="0" smtClean="0">
                <a:solidFill>
                  <a:srgbClr val="009900"/>
                </a:solidFill>
              </a:rPr>
              <a:t>repík </a:t>
            </a:r>
            <a:r>
              <a:rPr lang="sk-SK" u="sng" dirty="0" smtClean="0">
                <a:solidFill>
                  <a:srgbClr val="009900"/>
                </a:solidFill>
              </a:rPr>
              <a:t>lekársky </a:t>
            </a:r>
            <a:r>
              <a:rPr lang="sk-SK" dirty="0" smtClean="0"/>
              <a:t>(zápal pokožky/vňať),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  <a:r>
              <a:rPr lang="sk-SK" u="sng" dirty="0" smtClean="0">
                <a:solidFill>
                  <a:srgbClr val="009900"/>
                </a:solidFill>
              </a:rPr>
              <a:t>skorocel kopijovitý </a:t>
            </a:r>
            <a:r>
              <a:rPr lang="sk-SK" dirty="0" smtClean="0"/>
              <a:t>(hojenie rán/listy), 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  </a:t>
            </a:r>
            <a:r>
              <a:rPr lang="sk-SK" u="sng" dirty="0" smtClean="0">
                <a:solidFill>
                  <a:srgbClr val="009900"/>
                </a:solidFill>
              </a:rPr>
              <a:t>materina </a:t>
            </a:r>
            <a:r>
              <a:rPr lang="sk-SK" u="sng" dirty="0" smtClean="0">
                <a:solidFill>
                  <a:srgbClr val="009900"/>
                </a:solidFill>
              </a:rPr>
              <a:t>dúška </a:t>
            </a:r>
            <a:r>
              <a:rPr lang="sk-SK" dirty="0" smtClean="0"/>
              <a:t>(zápal </a:t>
            </a:r>
            <a:r>
              <a:rPr lang="sk-SK" dirty="0" smtClean="0"/>
              <a:t>priedušiek</a:t>
            </a:r>
            <a:r>
              <a:rPr lang="sk-SK" dirty="0" smtClean="0"/>
              <a:t>/kvitnúca vňať</a:t>
            </a:r>
            <a:r>
              <a:rPr lang="sk-SK" dirty="0" smtClean="0"/>
              <a:t>)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</a:t>
            </a:r>
            <a:r>
              <a:rPr lang="sk-SK" dirty="0" smtClean="0"/>
              <a:t>  </a:t>
            </a:r>
            <a:r>
              <a:rPr lang="sk-SK" u="sng" dirty="0" smtClean="0">
                <a:solidFill>
                  <a:srgbClr val="009900"/>
                </a:solidFill>
              </a:rPr>
              <a:t>žihľava </a:t>
            </a:r>
            <a:r>
              <a:rPr lang="sk-SK" u="sng" dirty="0" smtClean="0">
                <a:solidFill>
                  <a:srgbClr val="009900"/>
                </a:solidFill>
              </a:rPr>
              <a:t>dvojdomá </a:t>
            </a:r>
            <a:r>
              <a:rPr lang="sk-SK" dirty="0" smtClean="0"/>
              <a:t>(kožné ochorenia/vňať, listy)</a:t>
            </a:r>
          </a:p>
          <a:p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229600" cy="1143000"/>
          </a:xfrm>
        </p:spPr>
        <p:txBody>
          <a:bodyPr/>
          <a:lstStyle/>
          <a:p>
            <a:r>
              <a:rPr lang="sk-SK" b="1" dirty="0" smtClean="0">
                <a:solidFill>
                  <a:srgbClr val="008000"/>
                </a:solidFill>
              </a:rPr>
              <a:t>Ďakujem za pozornosť</a:t>
            </a:r>
            <a:endParaRPr lang="sk-SK" b="1" dirty="0">
              <a:solidFill>
                <a:srgbClr val="008000"/>
              </a:solidFill>
            </a:endParaRPr>
          </a:p>
        </p:txBody>
      </p:sp>
      <p:sp>
        <p:nvSpPr>
          <p:cNvPr id="3" name="BlokTextu 2"/>
          <p:cNvSpPr txBox="1"/>
          <p:nvPr/>
        </p:nvSpPr>
        <p:spPr>
          <a:xfrm>
            <a:off x="500034" y="5357826"/>
            <a:ext cx="80724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 smtClean="0">
              <a:hlinkClick r:id="rId2"/>
            </a:endParaRPr>
          </a:p>
          <a:p>
            <a:endParaRPr lang="sk-SK" dirty="0">
              <a:hlinkClick r:id="rId2"/>
            </a:endParaRPr>
          </a:p>
          <a:p>
            <a:r>
              <a:rPr lang="sk-SK" dirty="0" smtClean="0">
                <a:hlinkClick r:id="rId2"/>
              </a:rPr>
              <a:t>https://www.byliny.sk/rastliny/rastliny.php?stranka=Alchemilka_obycajna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500034" y="5500702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Zdroj: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00034" y="2000240"/>
            <a:ext cx="8029604" cy="1470025"/>
          </a:xfrm>
        </p:spPr>
        <p:txBody>
          <a:bodyPr>
            <a:normAutofit fontScale="90000"/>
          </a:bodyPr>
          <a:lstStyle/>
          <a:p>
            <a:r>
              <a:rPr lang="sk-SK" sz="7200" b="1" dirty="0" smtClean="0">
                <a:solidFill>
                  <a:srgbClr val="008000"/>
                </a:solidFill>
              </a:rPr>
              <a:t>Bylinkami proti chorobám ....</a:t>
            </a:r>
            <a:endParaRPr lang="sk-SK" sz="7200" b="1" dirty="0">
              <a:solidFill>
                <a:srgbClr val="008000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214546" y="5786454"/>
            <a:ext cx="6400800" cy="566726"/>
          </a:xfrm>
        </p:spPr>
        <p:txBody>
          <a:bodyPr>
            <a:normAutofit lnSpcReduction="10000"/>
          </a:bodyPr>
          <a:lstStyle/>
          <a:p>
            <a:pPr algn="r"/>
            <a:r>
              <a:rPr lang="sk-SK" dirty="0" smtClean="0"/>
              <a:t>Mgr. </a:t>
            </a:r>
            <a:r>
              <a:rPr lang="sk-SK" dirty="0" err="1" smtClean="0"/>
              <a:t>Mihalčinová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sk-SK" b="1" dirty="0" smtClean="0">
                <a:solidFill>
                  <a:srgbClr val="008000"/>
                </a:solidFill>
              </a:rPr>
              <a:t>Liečivé rastliny</a:t>
            </a:r>
            <a:endParaRPr lang="sk-SK" b="1" dirty="0">
              <a:solidFill>
                <a:srgbClr val="008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357850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Obsahujú </a:t>
            </a:r>
            <a:r>
              <a:rPr lang="sk-SK" dirty="0" smtClean="0">
                <a:solidFill>
                  <a:srgbClr val="008000"/>
                </a:solidFill>
              </a:rPr>
              <a:t>liečivé látky</a:t>
            </a:r>
          </a:p>
          <a:p>
            <a:r>
              <a:rPr lang="sk-SK" dirty="0" smtClean="0"/>
              <a:t>Pomáhajú liečiť </a:t>
            </a:r>
            <a:r>
              <a:rPr lang="sk-SK" dirty="0" smtClean="0">
                <a:solidFill>
                  <a:srgbClr val="008000"/>
                </a:solidFill>
              </a:rPr>
              <a:t>zranenia</a:t>
            </a:r>
            <a:r>
              <a:rPr lang="sk-SK" dirty="0" smtClean="0"/>
              <a:t>, </a:t>
            </a:r>
            <a:r>
              <a:rPr lang="sk-SK" dirty="0" smtClean="0">
                <a:solidFill>
                  <a:srgbClr val="008000"/>
                </a:solidFill>
              </a:rPr>
              <a:t>choroby</a:t>
            </a:r>
          </a:p>
          <a:p>
            <a:r>
              <a:rPr lang="sk-SK" dirty="0" smtClean="0"/>
              <a:t>Posilňujú </a:t>
            </a:r>
            <a:r>
              <a:rPr lang="sk-SK" dirty="0" smtClean="0">
                <a:solidFill>
                  <a:srgbClr val="008000"/>
                </a:solidFill>
              </a:rPr>
              <a:t>odolnosť organizmu </a:t>
            </a:r>
          </a:p>
          <a:p>
            <a:r>
              <a:rPr lang="sk-SK" dirty="0" smtClean="0"/>
              <a:t>Nachádzajú sa: </a:t>
            </a:r>
            <a:r>
              <a:rPr lang="sk-SK" dirty="0" smtClean="0">
                <a:solidFill>
                  <a:srgbClr val="008000"/>
                </a:solidFill>
              </a:rPr>
              <a:t>v koreni</a:t>
            </a:r>
          </a:p>
          <a:p>
            <a:pPr>
              <a:buNone/>
            </a:pPr>
            <a:r>
              <a:rPr lang="sk-SK" dirty="0"/>
              <a:t> </a:t>
            </a:r>
            <a:r>
              <a:rPr lang="sk-SK" dirty="0" smtClean="0"/>
              <a:t>                               </a:t>
            </a:r>
            <a:r>
              <a:rPr lang="sk-SK" dirty="0" smtClean="0">
                <a:solidFill>
                  <a:srgbClr val="008000"/>
                </a:solidFill>
              </a:rPr>
              <a:t>v stonke</a:t>
            </a:r>
          </a:p>
          <a:p>
            <a:pPr>
              <a:buNone/>
            </a:pPr>
            <a:r>
              <a:rPr lang="sk-SK" dirty="0">
                <a:solidFill>
                  <a:srgbClr val="008000"/>
                </a:solidFill>
              </a:rPr>
              <a:t> </a:t>
            </a:r>
            <a:r>
              <a:rPr lang="sk-SK" dirty="0" smtClean="0">
                <a:solidFill>
                  <a:srgbClr val="008000"/>
                </a:solidFill>
              </a:rPr>
              <a:t>                                v liste</a:t>
            </a:r>
          </a:p>
          <a:p>
            <a:pPr>
              <a:buNone/>
            </a:pPr>
            <a:r>
              <a:rPr lang="sk-SK" dirty="0">
                <a:solidFill>
                  <a:srgbClr val="008000"/>
                </a:solidFill>
              </a:rPr>
              <a:t> </a:t>
            </a:r>
            <a:r>
              <a:rPr lang="sk-SK" dirty="0" smtClean="0">
                <a:solidFill>
                  <a:srgbClr val="008000"/>
                </a:solidFill>
              </a:rPr>
              <a:t>                                v kvete</a:t>
            </a:r>
          </a:p>
          <a:p>
            <a:pPr>
              <a:buNone/>
            </a:pPr>
            <a:r>
              <a:rPr lang="sk-SK" dirty="0">
                <a:solidFill>
                  <a:srgbClr val="008000"/>
                </a:solidFill>
              </a:rPr>
              <a:t> </a:t>
            </a:r>
            <a:r>
              <a:rPr lang="sk-SK" dirty="0" smtClean="0">
                <a:solidFill>
                  <a:srgbClr val="008000"/>
                </a:solidFill>
              </a:rPr>
              <a:t>                                v plode</a:t>
            </a:r>
          </a:p>
          <a:p>
            <a:r>
              <a:rPr lang="sk-SK" dirty="0" smtClean="0"/>
              <a:t>Používajú sa </a:t>
            </a:r>
            <a:r>
              <a:rPr lang="sk-SK" dirty="0" smtClean="0">
                <a:solidFill>
                  <a:srgbClr val="008000"/>
                </a:solidFill>
              </a:rPr>
              <a:t>čerstvé alebo sušené</a:t>
            </a:r>
          </a:p>
          <a:p>
            <a:r>
              <a:rPr lang="sk-SK" dirty="0" smtClean="0">
                <a:solidFill>
                  <a:srgbClr val="008000"/>
                </a:solidFill>
              </a:rPr>
              <a:t>Odvary, výluhy, čaje</a:t>
            </a:r>
            <a:endParaRPr lang="sk-SK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 smtClean="0">
                <a:solidFill>
                  <a:srgbClr val="008000"/>
                </a:solidFill>
              </a:rPr>
              <a:t>Lipa malolistá</a:t>
            </a:r>
            <a:r>
              <a:rPr lang="sk-SK" sz="4000" b="0" dirty="0" smtClean="0">
                <a:solidFill>
                  <a:srgbClr val="008000"/>
                </a:solidFill>
              </a:rPr>
              <a:t>  </a:t>
            </a:r>
            <a:r>
              <a:rPr lang="sk-SK" b="0" dirty="0" smtClean="0"/>
              <a:t/>
            </a:r>
            <a:br>
              <a:rPr lang="sk-SK" b="0" dirty="0" smtClean="0"/>
            </a:br>
            <a:r>
              <a:rPr lang="sk-SK" b="0" dirty="0" smtClean="0"/>
              <a:t>(</a:t>
            </a:r>
            <a:r>
              <a:rPr lang="sk-SK" b="0" dirty="0" err="1" smtClean="0"/>
              <a:t>Tilia</a:t>
            </a:r>
            <a:r>
              <a:rPr lang="sk-SK" b="0" dirty="0" smtClean="0"/>
              <a:t> </a:t>
            </a:r>
            <a:r>
              <a:rPr lang="sk-SK" b="0" dirty="0" err="1" smtClean="0"/>
              <a:t>cordata</a:t>
            </a:r>
            <a:r>
              <a:rPr lang="sk-SK" b="0" dirty="0" smtClean="0"/>
              <a:t>)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000496" y="558778"/>
            <a:ext cx="4929222" cy="62992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b="1" dirty="0"/>
              <a:t>Úžitok : </a:t>
            </a:r>
            <a:endParaRPr lang="sk-SK" b="1" dirty="0" smtClean="0"/>
          </a:p>
          <a:p>
            <a:r>
              <a:rPr lang="sk-SK" dirty="0" smtClean="0"/>
              <a:t>Príprava liečivých čajov </a:t>
            </a:r>
            <a:r>
              <a:rPr lang="sk-SK" dirty="0"/>
              <a:t>na uvoľňovanie a rozpúšťanie hlienov. Preto je osožná pri chorobách </a:t>
            </a:r>
            <a:r>
              <a:rPr lang="sk-SK" dirty="0" smtClean="0"/>
              <a:t>z prechladnutia            </a:t>
            </a:r>
            <a:r>
              <a:rPr lang="sk-SK" dirty="0"/>
              <a:t>a pri zápaloch dýchacích ciest, horúčke. </a:t>
            </a:r>
            <a:r>
              <a:rPr lang="sk-SK" dirty="0" smtClean="0"/>
              <a:t>Korene </a:t>
            </a:r>
            <a:r>
              <a:rPr lang="sk-SK" dirty="0"/>
              <a:t>a kôra sa zas používajú na liečbu popálenín.</a:t>
            </a:r>
          </a:p>
          <a:p>
            <a:pPr>
              <a:buNone/>
            </a:pPr>
            <a:r>
              <a:rPr lang="sk-SK" b="1" dirty="0"/>
              <a:t>Výskyt : </a:t>
            </a:r>
            <a:endParaRPr lang="sk-SK" b="1" dirty="0" smtClean="0"/>
          </a:p>
          <a:p>
            <a:r>
              <a:rPr lang="sk-SK" dirty="0" smtClean="0"/>
              <a:t>Rastie </a:t>
            </a:r>
            <a:r>
              <a:rPr lang="sk-SK" dirty="0"/>
              <a:t>v lesoch a hájoch, pri domoch a v alejach.</a:t>
            </a:r>
          </a:p>
          <a:p>
            <a:pPr>
              <a:buNone/>
            </a:pPr>
            <a:r>
              <a:rPr lang="sk-SK" b="1" dirty="0"/>
              <a:t>Kvitne : </a:t>
            </a:r>
            <a:endParaRPr lang="sk-SK" b="1" dirty="0" smtClean="0"/>
          </a:p>
          <a:p>
            <a:r>
              <a:rPr lang="sk-SK" dirty="0" smtClean="0"/>
              <a:t>Od </a:t>
            </a:r>
            <a:r>
              <a:rPr lang="sk-SK" dirty="0"/>
              <a:t>júna do júla.</a:t>
            </a:r>
          </a:p>
          <a:p>
            <a:pPr>
              <a:buNone/>
            </a:pPr>
            <a:r>
              <a:rPr lang="sk-SK" b="1" dirty="0"/>
              <a:t>Zber : </a:t>
            </a:r>
            <a:endParaRPr lang="sk-SK" b="1" dirty="0" smtClean="0"/>
          </a:p>
          <a:p>
            <a:r>
              <a:rPr lang="sk-SK" dirty="0" smtClean="0"/>
              <a:t>Zbierame </a:t>
            </a:r>
            <a:r>
              <a:rPr lang="sk-SK" dirty="0"/>
              <a:t>kvet, na začiatku kvitnutia, nie neskôr, keď kvety odkvitajú</a:t>
            </a:r>
            <a:r>
              <a:rPr lang="sk-SK" dirty="0" smtClean="0"/>
              <a:t>.</a:t>
            </a:r>
            <a:endParaRPr lang="sk-SK" dirty="0" smtClean="0"/>
          </a:p>
          <a:p>
            <a:pPr>
              <a:buNone/>
            </a:pPr>
            <a:r>
              <a:rPr lang="sk-SK" b="1" dirty="0" smtClean="0"/>
              <a:t> </a:t>
            </a:r>
            <a:r>
              <a:rPr lang="sk-SK" b="1" dirty="0" smtClean="0"/>
              <a:t>Požitie : </a:t>
            </a:r>
            <a:endParaRPr lang="sk-SK" b="1" dirty="0" smtClean="0"/>
          </a:p>
          <a:p>
            <a:r>
              <a:rPr lang="sk-SK" dirty="0" smtClean="0"/>
              <a:t>Zápar</a:t>
            </a:r>
            <a:r>
              <a:rPr lang="sk-SK" dirty="0" smtClean="0"/>
              <a:t>: čaj spôsobujúci potenie - 1-2 čajové lyžičky drogy zalejeme 1/4 litrom vriacej vody, 10 minút necháme spariť. Piť 2-3 šálky denne</a:t>
            </a:r>
            <a:r>
              <a:rPr lang="sk-SK" dirty="0" smtClean="0"/>
              <a:t>.</a:t>
            </a:r>
          </a:p>
          <a:p>
            <a:r>
              <a:rPr lang="sk-SK" dirty="0" smtClean="0"/>
              <a:t>Lipový </a:t>
            </a:r>
            <a:r>
              <a:rPr lang="sk-SK" dirty="0" smtClean="0"/>
              <a:t>odvar na vlasy: zalejete 50g sušeného kvetu litrom horúcej vody a necháte postáť približne pol hodinku. Vlasy je potrebné najskôr si umyť, opláchnuť a potom lipový odvar masírujte do mokrých vlasov.</a:t>
            </a:r>
            <a:endParaRPr lang="sk-SK" dirty="0"/>
          </a:p>
          <a:p>
            <a:endParaRPr lang="sk-SK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1857364"/>
            <a:ext cx="3259758" cy="406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4000" dirty="0">
                <a:solidFill>
                  <a:srgbClr val="008000"/>
                </a:solidFill>
              </a:rPr>
              <a:t>Repík lekársky</a:t>
            </a:r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>(</a:t>
            </a:r>
            <a:r>
              <a:rPr lang="sk-SK" b="0" dirty="0" err="1"/>
              <a:t>Agrimonia</a:t>
            </a:r>
            <a:r>
              <a:rPr lang="sk-SK" b="0" dirty="0"/>
              <a:t> </a:t>
            </a:r>
            <a:r>
              <a:rPr lang="sk-SK" b="0" dirty="0" err="1"/>
              <a:t>eupatoria</a:t>
            </a:r>
            <a:r>
              <a:rPr lang="sk-SK" b="0" dirty="0"/>
              <a:t> )</a:t>
            </a:r>
            <a:br>
              <a:rPr lang="sk-SK" b="0" dirty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637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sk-SK" b="1" dirty="0" smtClean="0"/>
              <a:t>Úžitok </a:t>
            </a:r>
            <a:r>
              <a:rPr lang="sk-SK" b="1" dirty="0"/>
              <a:t>: </a:t>
            </a:r>
            <a:endParaRPr lang="sk-SK" b="1" dirty="0" smtClean="0"/>
          </a:p>
          <a:p>
            <a:r>
              <a:rPr lang="sk-SK" dirty="0" smtClean="0"/>
              <a:t>Protizápalovo </a:t>
            </a:r>
            <a:r>
              <a:rPr lang="sk-SK" dirty="0"/>
              <a:t>účinkujúca droga, osoží pri poruchách pečene a žlčníka, pri zápaloch krku a hrtanu, na hojenie rán. Priaznivo pôsobí na funkcie tráviacej sústavy, pôsobí hojivo, protizápalovo </a:t>
            </a:r>
            <a:r>
              <a:rPr lang="sk-SK" dirty="0" smtClean="0"/>
              <a:t>     a </a:t>
            </a:r>
            <a:r>
              <a:rPr lang="sk-SK" dirty="0" err="1"/>
              <a:t>močopudne</a:t>
            </a:r>
            <a:r>
              <a:rPr lang="sk-SK" dirty="0"/>
              <a:t>.</a:t>
            </a:r>
          </a:p>
          <a:p>
            <a:pPr>
              <a:buNone/>
            </a:pPr>
            <a:r>
              <a:rPr lang="sk-SK" b="1" dirty="0"/>
              <a:t>Výskyt : </a:t>
            </a:r>
            <a:endParaRPr lang="sk-SK" b="1" dirty="0" smtClean="0"/>
          </a:p>
          <a:p>
            <a:r>
              <a:rPr lang="sk-SK" dirty="0"/>
              <a:t>R</a:t>
            </a:r>
            <a:r>
              <a:rPr lang="sk-SK" dirty="0" smtClean="0"/>
              <a:t>astie </a:t>
            </a:r>
            <a:r>
              <a:rPr lang="sk-SK" dirty="0"/>
              <a:t>na suchých miestach v hájoch </a:t>
            </a:r>
            <a:r>
              <a:rPr lang="sk-SK" dirty="0" smtClean="0"/>
              <a:t>     a </a:t>
            </a:r>
            <a:r>
              <a:rPr lang="sk-SK" dirty="0"/>
              <a:t>lesoch, na rúbaniskách, čistinách </a:t>
            </a:r>
            <a:r>
              <a:rPr lang="sk-SK" dirty="0" smtClean="0"/>
              <a:t>         a </a:t>
            </a:r>
            <a:r>
              <a:rPr lang="sk-SK" dirty="0"/>
              <a:t>lúkach</a:t>
            </a:r>
            <a:r>
              <a:rPr lang="sk-SK" dirty="0" smtClean="0"/>
              <a:t>.</a:t>
            </a:r>
            <a:endParaRPr lang="sk-SK" dirty="0"/>
          </a:p>
          <a:p>
            <a:pPr>
              <a:buNone/>
            </a:pPr>
            <a:r>
              <a:rPr lang="sk-SK" b="1" dirty="0" smtClean="0"/>
              <a:t>Kvitne </a:t>
            </a:r>
            <a:r>
              <a:rPr lang="sk-SK" b="1" dirty="0"/>
              <a:t>: </a:t>
            </a:r>
            <a:endParaRPr lang="sk-SK" b="1" dirty="0" smtClean="0"/>
          </a:p>
          <a:p>
            <a:r>
              <a:rPr lang="sk-SK" dirty="0" smtClean="0"/>
              <a:t>Od </a:t>
            </a:r>
            <a:r>
              <a:rPr lang="sk-SK" dirty="0"/>
              <a:t>júna do augusta</a:t>
            </a:r>
            <a:r>
              <a:rPr lang="sk-SK" dirty="0" smtClean="0"/>
              <a:t>.</a:t>
            </a:r>
            <a:endParaRPr lang="sk-SK" b="1" dirty="0" smtClean="0"/>
          </a:p>
          <a:p>
            <a:pPr>
              <a:buNone/>
            </a:pPr>
            <a:r>
              <a:rPr lang="sk-SK" b="1" dirty="0" smtClean="0"/>
              <a:t>Zber </a:t>
            </a:r>
            <a:r>
              <a:rPr lang="sk-SK" b="1" dirty="0"/>
              <a:t>: </a:t>
            </a:r>
            <a:endParaRPr lang="sk-SK" b="1" dirty="0" smtClean="0"/>
          </a:p>
          <a:p>
            <a:r>
              <a:rPr lang="sk-SK" dirty="0" smtClean="0"/>
              <a:t>Zbierame </a:t>
            </a:r>
            <a:r>
              <a:rPr lang="sk-SK" dirty="0"/>
              <a:t>kvitnúcu vňať. Sušíme pri teplote okolo 35 stupňov.</a:t>
            </a:r>
          </a:p>
          <a:p>
            <a:pPr>
              <a:buNone/>
            </a:pPr>
            <a:r>
              <a:rPr lang="sk-SK" b="1" dirty="0" smtClean="0"/>
              <a:t>Požitie </a:t>
            </a:r>
            <a:r>
              <a:rPr lang="sk-SK" b="1" dirty="0"/>
              <a:t>: </a:t>
            </a:r>
            <a:endParaRPr lang="sk-SK" b="1" dirty="0" smtClean="0"/>
          </a:p>
          <a:p>
            <a:r>
              <a:rPr lang="sk-SK" dirty="0" smtClean="0"/>
              <a:t>Zápar</a:t>
            </a:r>
            <a:r>
              <a:rPr lang="sk-SK" dirty="0"/>
              <a:t>: lyžicu drogy na 2 dcl vriacej vody. Lúhovať 10 – 15 minút.</a:t>
            </a: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857520" cy="506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100" dirty="0">
                <a:solidFill>
                  <a:srgbClr val="008000"/>
                </a:solidFill>
              </a:rPr>
              <a:t>Skorocel kopijovitý</a:t>
            </a:r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>(</a:t>
            </a:r>
            <a:r>
              <a:rPr lang="sk-SK" b="0" dirty="0" err="1"/>
              <a:t>Plantago</a:t>
            </a:r>
            <a:r>
              <a:rPr lang="sk-SK" b="0" dirty="0"/>
              <a:t> </a:t>
            </a:r>
            <a:r>
              <a:rPr lang="sk-SK" b="0" dirty="0" err="1"/>
              <a:t>lanceolata</a:t>
            </a:r>
            <a:r>
              <a:rPr lang="sk-SK" b="0" dirty="0"/>
              <a:t>)</a:t>
            </a:r>
            <a:br>
              <a:rPr lang="sk-SK" b="0" dirty="0"/>
            </a:b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868" y="558778"/>
            <a:ext cx="5111750" cy="629922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sk-SK" sz="4000" b="1" dirty="0"/>
              <a:t>Úžitok : </a:t>
            </a:r>
            <a:endParaRPr lang="sk-SK" sz="4000" b="1" dirty="0" smtClean="0"/>
          </a:p>
          <a:p>
            <a:r>
              <a:rPr lang="sk-SK" sz="4000" dirty="0" smtClean="0"/>
              <a:t>Pri </a:t>
            </a:r>
            <a:r>
              <a:rPr lang="sk-SK" sz="4000" dirty="0"/>
              <a:t>suchých zápaloch horných dýchacích ciest, tlmia dráždenie na kašeľ. </a:t>
            </a:r>
            <a:r>
              <a:rPr lang="sk-SK" sz="4000" dirty="0" smtClean="0"/>
              <a:t>Pri </a:t>
            </a:r>
            <a:r>
              <a:rPr lang="sk-SK" sz="4000" dirty="0"/>
              <a:t>liečbe zapálených slizníc, nehojacich sa kožných defektov a rán.</a:t>
            </a:r>
          </a:p>
          <a:p>
            <a:pPr>
              <a:buNone/>
            </a:pPr>
            <a:r>
              <a:rPr lang="sk-SK" sz="4000" b="1" dirty="0"/>
              <a:t>Výskyt : </a:t>
            </a:r>
            <a:endParaRPr lang="sk-SK" sz="4000" b="1" dirty="0" smtClean="0"/>
          </a:p>
          <a:p>
            <a:r>
              <a:rPr lang="sk-SK" sz="4000" dirty="0" smtClean="0"/>
              <a:t>Rastie </a:t>
            </a:r>
            <a:r>
              <a:rPr lang="sk-SK" sz="4000" dirty="0"/>
              <a:t>ako burina na lúkach a poliach.</a:t>
            </a:r>
          </a:p>
          <a:p>
            <a:pPr>
              <a:buNone/>
            </a:pPr>
            <a:r>
              <a:rPr lang="sk-SK" sz="4000" b="1" dirty="0"/>
              <a:t>Kvitne </a:t>
            </a:r>
            <a:r>
              <a:rPr lang="sk-SK" sz="4000" b="1" dirty="0" smtClean="0"/>
              <a:t>:</a:t>
            </a:r>
          </a:p>
          <a:p>
            <a:r>
              <a:rPr lang="sk-SK" sz="4000" dirty="0" err="1" smtClean="0"/>
              <a:t>Kkvitne</a:t>
            </a:r>
            <a:r>
              <a:rPr lang="sk-SK" sz="4000" dirty="0" smtClean="0"/>
              <a:t> </a:t>
            </a:r>
            <a:r>
              <a:rPr lang="sk-SK" sz="4000" dirty="0"/>
              <a:t>od mája do konca septembra.</a:t>
            </a:r>
          </a:p>
          <a:p>
            <a:pPr>
              <a:buNone/>
            </a:pPr>
            <a:r>
              <a:rPr lang="sk-SK" sz="4000" b="1" dirty="0"/>
              <a:t>Zber : </a:t>
            </a:r>
            <a:endParaRPr lang="sk-SK" sz="4000" b="1" dirty="0" smtClean="0"/>
          </a:p>
          <a:p>
            <a:r>
              <a:rPr lang="sk-SK" sz="4000" dirty="0" smtClean="0"/>
              <a:t>Listy </a:t>
            </a:r>
            <a:r>
              <a:rPr lang="sk-SK" sz="4000" dirty="0"/>
              <a:t>sa zbierajú počas letného obdobia (jún, júl, august). Sušíme pri teplote 40 stupňov.</a:t>
            </a:r>
          </a:p>
          <a:p>
            <a:pPr>
              <a:buNone/>
            </a:pPr>
            <a:r>
              <a:rPr lang="sk-SK" sz="4000" b="1" dirty="0"/>
              <a:t>Požitie : </a:t>
            </a:r>
            <a:endParaRPr lang="sk-SK" sz="4000" b="1" dirty="0" smtClean="0"/>
          </a:p>
          <a:p>
            <a:r>
              <a:rPr lang="sk-SK" sz="4000" dirty="0" smtClean="0"/>
              <a:t>Zápar </a:t>
            </a:r>
            <a:r>
              <a:rPr lang="sk-SK" sz="4000" dirty="0"/>
              <a:t>z 1 kávovej lyžičky listovej drogy na šálku vody alebo odvar z 1-1, 5 lyžice drogy na 2 poháre vody. Užíva sa 1 pohára 2-4 krát denne. Podobne sa pripravuje odvar na vonkajšie použitie.</a:t>
            </a:r>
          </a:p>
          <a:p>
            <a:pPr>
              <a:buNone/>
            </a:pP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357298"/>
            <a:ext cx="2857520" cy="4937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600" dirty="0">
                <a:solidFill>
                  <a:srgbClr val="008000"/>
                </a:solidFill>
              </a:rPr>
              <a:t>Materina dúška</a:t>
            </a:r>
            <a:r>
              <a:rPr lang="sk-SK" b="0" dirty="0"/>
              <a:t/>
            </a:r>
            <a:br>
              <a:rPr lang="sk-SK" b="0" dirty="0"/>
            </a:br>
            <a:r>
              <a:rPr lang="sk-SK" b="0" dirty="0"/>
              <a:t>(</a:t>
            </a:r>
            <a:r>
              <a:rPr lang="sk-SK" b="0" dirty="0" err="1"/>
              <a:t>Thymus</a:t>
            </a:r>
            <a:r>
              <a:rPr lang="sk-SK" b="0" dirty="0"/>
              <a:t> </a:t>
            </a:r>
            <a:r>
              <a:rPr lang="sk-SK" b="0" dirty="0" err="1"/>
              <a:t>serpyllum</a:t>
            </a:r>
            <a:r>
              <a:rPr lang="sk-SK" b="0" dirty="0"/>
              <a:t> )</a:t>
            </a:r>
            <a:br>
              <a:rPr lang="sk-SK" b="0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786182" y="428604"/>
            <a:ext cx="5111750" cy="585311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sk-SK" sz="4200" b="1" dirty="0" smtClean="0"/>
              <a:t>Úžitok : </a:t>
            </a:r>
          </a:p>
          <a:p>
            <a:r>
              <a:rPr lang="sk-SK" sz="4200" dirty="0" smtClean="0"/>
              <a:t>Posilňuje obranyschopnosť organizmu, pôsobí proti kašľu a zachrípnutí, tlmí nadúvanie a koliky. Tiež pomáha pri liečbe hnačiek rozličného pôvodu, posilňuje nervy, zmierňuje migrény a šumenie v ušiach. Pomáha na zle hojace rany alebo slnečné spáleniny. Ako kloktadlo sa používa pri zápaloch v ústach.</a:t>
            </a:r>
          </a:p>
          <a:p>
            <a:pPr>
              <a:buNone/>
            </a:pPr>
            <a:r>
              <a:rPr lang="sk-SK" sz="4200" b="1" dirty="0" smtClean="0"/>
              <a:t>Výskyt : </a:t>
            </a:r>
          </a:p>
          <a:p>
            <a:r>
              <a:rPr lang="sk-SK" sz="4200" dirty="0" smtClean="0"/>
              <a:t>Rastie na suchých a slnečných miestach, najmä na lúkach, stráňach a kopcoch.</a:t>
            </a:r>
          </a:p>
          <a:p>
            <a:pPr>
              <a:buNone/>
            </a:pPr>
            <a:r>
              <a:rPr lang="sk-SK" sz="4200" b="1" dirty="0" smtClean="0"/>
              <a:t>Kvitne : </a:t>
            </a:r>
          </a:p>
          <a:p>
            <a:r>
              <a:rPr lang="sk-SK" sz="4200" dirty="0" smtClean="0"/>
              <a:t>Od apríla do septembra.</a:t>
            </a:r>
          </a:p>
          <a:p>
            <a:pPr>
              <a:buNone/>
            </a:pPr>
            <a:r>
              <a:rPr lang="sk-SK" sz="4200" b="1" dirty="0" smtClean="0"/>
              <a:t>Zber : </a:t>
            </a:r>
          </a:p>
          <a:p>
            <a:r>
              <a:rPr lang="sk-SK" sz="4200" dirty="0" smtClean="0"/>
              <a:t>Zbierame kvitnúcu vňať, sušíme pri teplote 35 st. Suší sa v malých zväzkoch. Zbiera sa od mája do júna.</a:t>
            </a:r>
          </a:p>
          <a:p>
            <a:pPr>
              <a:buNone/>
            </a:pPr>
            <a:r>
              <a:rPr lang="sk-SK" sz="4200" b="1" dirty="0" smtClean="0"/>
              <a:t>Požitie : </a:t>
            </a:r>
          </a:p>
          <a:p>
            <a:r>
              <a:rPr lang="sk-SK" sz="4200" dirty="0" smtClean="0"/>
              <a:t>Zápar : 1 vrchovatá čajová lyžička sa zaparí 1/4 litrom vriacej vody, krátko sa vylúhuje.</a:t>
            </a:r>
          </a:p>
          <a:p>
            <a:endParaRPr lang="sk-SK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571612"/>
            <a:ext cx="3130016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08313" cy="1162050"/>
          </a:xfrm>
        </p:spPr>
        <p:txBody>
          <a:bodyPr>
            <a:normAutofit fontScale="90000"/>
          </a:bodyPr>
          <a:lstStyle/>
          <a:p>
            <a:pPr algn="ctr"/>
            <a:r>
              <a:rPr lang="sk-SK" sz="3100" dirty="0">
                <a:solidFill>
                  <a:srgbClr val="008000"/>
                </a:solidFill>
              </a:rPr>
              <a:t>Žihľava dvojdomá</a:t>
            </a:r>
            <a:br>
              <a:rPr lang="sk-SK" sz="3100" dirty="0">
                <a:solidFill>
                  <a:srgbClr val="008000"/>
                </a:solidFill>
              </a:rPr>
            </a:br>
            <a:r>
              <a:rPr lang="sk-SK" b="0" dirty="0"/>
              <a:t>(</a:t>
            </a:r>
            <a:r>
              <a:rPr lang="sk-SK" b="0" dirty="0" err="1"/>
              <a:t>Urtica</a:t>
            </a:r>
            <a:r>
              <a:rPr lang="sk-SK" b="0" dirty="0"/>
              <a:t> </a:t>
            </a:r>
            <a:r>
              <a:rPr lang="sk-SK" b="0" dirty="0" err="1"/>
              <a:t>dioica</a:t>
            </a:r>
            <a:r>
              <a:rPr lang="sk-SK" b="0" dirty="0"/>
              <a:t>)</a:t>
            </a:r>
            <a:br>
              <a:rPr lang="sk-SK" b="0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sk-SK" sz="1600" b="1" dirty="0"/>
              <a:t>Úžitok : </a:t>
            </a:r>
            <a:endParaRPr lang="sk-SK" sz="1600" b="1" dirty="0" smtClean="0"/>
          </a:p>
          <a:p>
            <a:r>
              <a:rPr lang="sk-SK" sz="1600" dirty="0" smtClean="0"/>
              <a:t>Pri </a:t>
            </a:r>
            <a:r>
              <a:rPr lang="sk-SK" sz="1600" dirty="0"/>
              <a:t>chorobách dýchacích orgánov, pri katare žalúdka a čriev, podporuje tvorbu červených krviniek. Prečisťuje krv a lieči zápaly močových ciest, reumu svalov a kĺbov, poruchy látkovej premeny, ochorenia žlčníka, pečene, hemoroidy, zápchu, žalúdočné problémy i vypadávanie vlasov. Čaj slúži na prečistenie organizmu.</a:t>
            </a:r>
          </a:p>
          <a:p>
            <a:pPr>
              <a:buNone/>
            </a:pPr>
            <a:r>
              <a:rPr lang="sk-SK" sz="1600" b="1" dirty="0"/>
              <a:t>Výskyt : </a:t>
            </a:r>
            <a:endParaRPr lang="sk-SK" sz="1600" b="1" dirty="0" smtClean="0"/>
          </a:p>
          <a:p>
            <a:r>
              <a:rPr lang="sk-SK" sz="1600" dirty="0" smtClean="0"/>
              <a:t>Rastie </a:t>
            </a:r>
            <a:r>
              <a:rPr lang="sk-SK" sz="1600" dirty="0"/>
              <a:t>pri plotoch, na rumoviskách, medzi </a:t>
            </a:r>
            <a:r>
              <a:rPr lang="sk-SK" sz="1600" dirty="0" smtClean="0"/>
              <a:t>krovím.</a:t>
            </a:r>
            <a:endParaRPr lang="sk-SK" sz="1600" dirty="0"/>
          </a:p>
          <a:p>
            <a:pPr>
              <a:buNone/>
            </a:pPr>
            <a:r>
              <a:rPr lang="sk-SK" sz="1600" b="1" dirty="0"/>
              <a:t>Kvitne : </a:t>
            </a:r>
            <a:endParaRPr lang="sk-SK" sz="1600" b="1" dirty="0" smtClean="0"/>
          </a:p>
          <a:p>
            <a:r>
              <a:rPr lang="sk-SK" sz="1600" dirty="0" smtClean="0"/>
              <a:t>Od </a:t>
            </a:r>
            <a:r>
              <a:rPr lang="sk-SK" sz="1600" dirty="0"/>
              <a:t>júna do septembra.</a:t>
            </a:r>
          </a:p>
          <a:p>
            <a:pPr>
              <a:buNone/>
            </a:pPr>
            <a:r>
              <a:rPr lang="sk-SK" sz="1600" b="1" dirty="0"/>
              <a:t>Zber : </a:t>
            </a:r>
            <a:endParaRPr lang="sk-SK" sz="1600" b="1" dirty="0" smtClean="0"/>
          </a:p>
          <a:p>
            <a:r>
              <a:rPr lang="sk-SK" sz="1600" dirty="0" smtClean="0"/>
              <a:t>Zbierame </a:t>
            </a:r>
            <a:r>
              <a:rPr lang="sk-SK" sz="1600" dirty="0"/>
              <a:t>vňať alebo len listy, a to aj viac ráz do roka. Sušíme pri teplote 60 stupňov. Najlepšie sú prvé výhonky, listy </a:t>
            </a:r>
            <a:r>
              <a:rPr lang="sk-SK" sz="1600" dirty="0" smtClean="0"/>
              <a:t>môžeme </a:t>
            </a:r>
            <a:r>
              <a:rPr lang="sk-SK" sz="1600" dirty="0"/>
              <a:t>zbierať až do októbra.</a:t>
            </a:r>
          </a:p>
          <a:p>
            <a:pPr>
              <a:buNone/>
            </a:pPr>
            <a:r>
              <a:rPr lang="sk-SK" sz="1600" b="1" dirty="0"/>
              <a:t>Požitie : </a:t>
            </a:r>
            <a:endParaRPr lang="sk-SK" sz="1600" b="1" dirty="0" smtClean="0"/>
          </a:p>
          <a:p>
            <a:r>
              <a:rPr lang="sk-SK" sz="1600" dirty="0" smtClean="0"/>
              <a:t>Proti </a:t>
            </a:r>
            <a:r>
              <a:rPr lang="sk-SK" sz="1600" dirty="0"/>
              <a:t>vypadávaniu vlasov: 100 g jemne nesekaných listov žihľavy zalejte 1/2 l vody a 1/2 l octu, varte pol hodiny. Odvarom si umývajte vlasy pred spaním</a:t>
            </a:r>
            <a:r>
              <a:rPr lang="sk-SK" sz="1600" dirty="0" smtClean="0"/>
              <a:t>.</a:t>
            </a:r>
          </a:p>
          <a:p>
            <a:r>
              <a:rPr lang="sk-SK" sz="1600" dirty="0" smtClean="0"/>
              <a:t>Pri </a:t>
            </a:r>
            <a:r>
              <a:rPr lang="sk-SK" sz="1600" dirty="0"/>
              <a:t>dne a reume: 3 lyžičky suchej vňate zalejte 2 pohármi vriacej vody, nechajte 10 minút postáť a pite po dúškoch.</a:t>
            </a:r>
          </a:p>
          <a:p>
            <a:endParaRPr lang="sk-SK" sz="1600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3134118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https://www.byliny.sk/Foto/zihlava/IM00317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643314"/>
            <a:ext cx="3929090" cy="2946818"/>
          </a:xfrm>
          <a:prstGeom prst="rect">
            <a:avLst/>
          </a:prstGeom>
          <a:noFill/>
          <a:ln w="38100">
            <a:solidFill>
              <a:srgbClr val="009900"/>
            </a:solidFill>
          </a:ln>
        </p:spPr>
      </p:pic>
      <p:pic>
        <p:nvPicPr>
          <p:cNvPr id="7174" name="Picture 6" descr="https://www.byliny.sk/Foto/materina_duska/2538984373_13dc1ee038_b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4000528" cy="3000396"/>
          </a:xfrm>
          <a:prstGeom prst="rect">
            <a:avLst/>
          </a:prstGeom>
          <a:noFill/>
          <a:ln w="38100">
            <a:solidFill>
              <a:schemeClr val="accent2">
                <a:lumMod val="60000"/>
                <a:lumOff val="40000"/>
              </a:schemeClr>
            </a:solidFill>
          </a:ln>
        </p:spPr>
      </p:pic>
      <p:pic>
        <p:nvPicPr>
          <p:cNvPr id="7178" name="Picture 10" descr="https://www.byliny.sk/Foto/repik/IM00334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00174"/>
            <a:ext cx="3714776" cy="279044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sk-SK" b="1" dirty="0" smtClean="0">
                <a:solidFill>
                  <a:srgbClr val="008000"/>
                </a:solidFill>
              </a:rPr>
              <a:t>Bylinkami proti chorobám...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dirty="0"/>
          </a:p>
        </p:txBody>
      </p:sp>
      <p:pic>
        <p:nvPicPr>
          <p:cNvPr id="7176" name="Picture 8" descr="https://www.byliny.sk/Foto/skorocel/468px-Plantago_lanceolata_04080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7" y="1071546"/>
            <a:ext cx="2188660" cy="3585518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</p:spPr>
      </p:pic>
      <p:pic>
        <p:nvPicPr>
          <p:cNvPr id="7180" name="Picture 12" descr="https://www.byliny.sk/Foto/lipa/IM0030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43504" y="1071546"/>
            <a:ext cx="3714733" cy="278605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8" name="BlokTextu 7"/>
          <p:cNvSpPr txBox="1"/>
          <p:nvPr/>
        </p:nvSpPr>
        <p:spPr>
          <a:xfrm>
            <a:off x="428596" y="421481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Skorocel kopijovitý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9" name="BlokTextu 8"/>
          <p:cNvSpPr txBox="1"/>
          <p:nvPr/>
        </p:nvSpPr>
        <p:spPr>
          <a:xfrm>
            <a:off x="4214810" y="3857628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Repík lekársky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0" name="BlokTextu 9"/>
          <p:cNvSpPr txBox="1"/>
          <p:nvPr/>
        </p:nvSpPr>
        <p:spPr>
          <a:xfrm>
            <a:off x="7215206" y="3429000"/>
            <a:ext cx="16430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Lipa malolistá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1" name="BlokTextu 10"/>
          <p:cNvSpPr txBox="1"/>
          <p:nvPr/>
        </p:nvSpPr>
        <p:spPr>
          <a:xfrm>
            <a:off x="6572264" y="6143644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Žihľava dvojdomá</a:t>
            </a:r>
            <a:endParaRPr lang="sk-SK" sz="2000" b="1" dirty="0">
              <a:solidFill>
                <a:schemeClr val="bg1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642910" y="6143644"/>
            <a:ext cx="2286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b="1" dirty="0" smtClean="0">
                <a:solidFill>
                  <a:schemeClr val="bg1"/>
                </a:solidFill>
              </a:rPr>
              <a:t>Materina dúška</a:t>
            </a:r>
            <a:endParaRPr lang="sk-SK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164</Words>
  <Application>Microsoft Office PowerPoint</Application>
  <PresentationFormat>Prezentácia na obrazovke (4:3)</PresentationFormat>
  <Paragraphs>93</Paragraphs>
  <Slides>11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11</vt:i4>
      </vt:variant>
    </vt:vector>
  </HeadingPairs>
  <TitlesOfParts>
    <vt:vector size="12" baseType="lpstr">
      <vt:lpstr>Motív Office</vt:lpstr>
      <vt:lpstr>Snímka 1</vt:lpstr>
      <vt:lpstr>Bylinkami proti chorobám ....</vt:lpstr>
      <vt:lpstr>Liečivé rastliny</vt:lpstr>
      <vt:lpstr>Lipa malolistá   (Tilia cordata)</vt:lpstr>
      <vt:lpstr>Repík lekársky (Agrimonia eupatoria )  </vt:lpstr>
      <vt:lpstr>Skorocel kopijovitý (Plantago lanceolata)  </vt:lpstr>
      <vt:lpstr>Materina dúška (Thymus serpyllum ) </vt:lpstr>
      <vt:lpstr>Žihľava dvojdomá (Urtica dioica) </vt:lpstr>
      <vt:lpstr>Bylinkami proti chorobám... </vt:lpstr>
      <vt:lpstr>Poznámky .....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ntb</dc:creator>
  <cp:lastModifiedBy>ntb</cp:lastModifiedBy>
  <cp:revision>8</cp:revision>
  <dcterms:created xsi:type="dcterms:W3CDTF">2020-05-22T15:41:43Z</dcterms:created>
  <dcterms:modified xsi:type="dcterms:W3CDTF">2020-05-22T16:56:28Z</dcterms:modified>
</cp:coreProperties>
</file>