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5" r:id="rId6"/>
    <p:sldId id="266" r:id="rId7"/>
    <p:sldId id="260" r:id="rId8"/>
    <p:sldId id="261" r:id="rId9"/>
    <p:sldId id="262" r:id="rId10"/>
    <p:sldId id="264" r:id="rId1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9D13-D0E1-4CCF-B068-932032A3F878}" type="datetimeFigureOut">
              <a:rPr lang="sk-SK" smtClean="0"/>
              <a:t>01.04.2020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4748-8CE7-476F-879F-3BA112621A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3525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9D13-D0E1-4CCF-B068-932032A3F878}" type="datetimeFigureOut">
              <a:rPr lang="sk-SK" smtClean="0"/>
              <a:t>01.04.2020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4748-8CE7-476F-879F-3BA112621A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00939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9D13-D0E1-4CCF-B068-932032A3F878}" type="datetimeFigureOut">
              <a:rPr lang="sk-SK" smtClean="0"/>
              <a:t>01.04.2020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4748-8CE7-476F-879F-3BA112621A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616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9D13-D0E1-4CCF-B068-932032A3F878}" type="datetimeFigureOut">
              <a:rPr lang="sk-SK" smtClean="0"/>
              <a:t>01.04.2020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4748-8CE7-476F-879F-3BA112621A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2025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9D13-D0E1-4CCF-B068-932032A3F878}" type="datetimeFigureOut">
              <a:rPr lang="sk-SK" smtClean="0"/>
              <a:t>01.04.2020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4748-8CE7-476F-879F-3BA112621A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172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9D13-D0E1-4CCF-B068-932032A3F878}" type="datetimeFigureOut">
              <a:rPr lang="sk-SK" smtClean="0"/>
              <a:t>01.04.2020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4748-8CE7-476F-879F-3BA112621A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7307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9D13-D0E1-4CCF-B068-932032A3F878}" type="datetimeFigureOut">
              <a:rPr lang="sk-SK" smtClean="0"/>
              <a:t>01.04.2020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4748-8CE7-476F-879F-3BA112621A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4794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9D13-D0E1-4CCF-B068-932032A3F878}" type="datetimeFigureOut">
              <a:rPr lang="sk-SK" smtClean="0"/>
              <a:t>01.04.2020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4748-8CE7-476F-879F-3BA112621A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0890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9D13-D0E1-4CCF-B068-932032A3F878}" type="datetimeFigureOut">
              <a:rPr lang="sk-SK" smtClean="0"/>
              <a:t>01.04.2020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4748-8CE7-476F-879F-3BA112621A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08156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9D13-D0E1-4CCF-B068-932032A3F878}" type="datetimeFigureOut">
              <a:rPr lang="sk-SK" smtClean="0"/>
              <a:t>01.04.2020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4748-8CE7-476F-879F-3BA112621A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03900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D9D13-D0E1-4CCF-B068-932032A3F878}" type="datetimeFigureOut">
              <a:rPr lang="sk-SK" smtClean="0"/>
              <a:t>01.04.2020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44748-8CE7-476F-879F-3BA112621A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549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D9D13-D0E1-4CCF-B068-932032A3F878}" type="datetimeFigureOut">
              <a:rPr lang="sk-SK" smtClean="0"/>
              <a:t>01.04.2020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44748-8CE7-476F-879F-3BA112621A4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9137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69701"/>
            <a:ext cx="12192000" cy="7620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631842" y="2627291"/>
            <a:ext cx="4928315" cy="1526616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r>
              <a:rPr lang="sk-SK" sz="13000" b="1" dirty="0" smtClean="0">
                <a:gradFill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25000">
                      <a:schemeClr val="accent6">
                        <a:lumMod val="75000"/>
                      </a:schemeClr>
                    </a:gs>
                    <a:gs pos="12000">
                      <a:schemeClr val="accent6">
                        <a:lumMod val="60000"/>
                        <a:lumOff val="40000"/>
                      </a:schemeClr>
                    </a:gs>
                    <a:gs pos="91133">
                      <a:schemeClr val="accent2">
                        <a:lumMod val="50000"/>
                      </a:schemeClr>
                    </a:gs>
                    <a:gs pos="81293">
                      <a:schemeClr val="accent2">
                        <a:lumMod val="75000"/>
                      </a:schemeClr>
                    </a:gs>
                    <a:gs pos="70447">
                      <a:schemeClr val="accent2">
                        <a:lumMod val="60000"/>
                        <a:lumOff val="40000"/>
                      </a:schemeClr>
                    </a:gs>
                    <a:gs pos="59125">
                      <a:schemeClr val="accent4">
                        <a:lumMod val="40000"/>
                        <a:lumOff val="60000"/>
                      </a:schemeClr>
                    </a:gs>
                    <a:gs pos="48260">
                      <a:schemeClr val="accent4">
                        <a:lumMod val="60000"/>
                        <a:lumOff val="40000"/>
                      </a:schemeClr>
                    </a:gs>
                    <a:gs pos="37000">
                      <a:schemeClr val="accent4">
                        <a:lumMod val="50000"/>
                      </a:schemeClr>
                    </a:gs>
                    <a:gs pos="100000">
                      <a:srgbClr val="C00000"/>
                    </a:gs>
                  </a:gsLst>
                  <a:lin ang="5400000" scaled="1"/>
                </a:gradFill>
                <a:latin typeface="French Script MT" panose="03020402040607040605" pitchFamily="66" charset="0"/>
              </a:rPr>
              <a:t>Reklama</a:t>
            </a:r>
            <a:endParaRPr lang="sk-SK" sz="13000" b="1" dirty="0">
              <a:gradFill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25000">
                    <a:schemeClr val="accent6">
                      <a:lumMod val="75000"/>
                    </a:schemeClr>
                  </a:gs>
                  <a:gs pos="12000">
                    <a:schemeClr val="accent6">
                      <a:lumMod val="60000"/>
                      <a:lumOff val="40000"/>
                    </a:schemeClr>
                  </a:gs>
                  <a:gs pos="91133">
                    <a:schemeClr val="accent2">
                      <a:lumMod val="50000"/>
                    </a:schemeClr>
                  </a:gs>
                  <a:gs pos="81293">
                    <a:schemeClr val="accent2">
                      <a:lumMod val="75000"/>
                    </a:schemeClr>
                  </a:gs>
                  <a:gs pos="70447">
                    <a:schemeClr val="accent2">
                      <a:lumMod val="60000"/>
                      <a:lumOff val="40000"/>
                    </a:schemeClr>
                  </a:gs>
                  <a:gs pos="59125">
                    <a:schemeClr val="accent4">
                      <a:lumMod val="40000"/>
                      <a:lumOff val="60000"/>
                    </a:schemeClr>
                  </a:gs>
                  <a:gs pos="48260">
                    <a:schemeClr val="accent4">
                      <a:lumMod val="60000"/>
                      <a:lumOff val="40000"/>
                    </a:schemeClr>
                  </a:gs>
                  <a:gs pos="37000">
                    <a:schemeClr val="accent4">
                      <a:lumMod val="50000"/>
                    </a:schemeClr>
                  </a:gs>
                  <a:gs pos="100000">
                    <a:srgbClr val="C00000"/>
                  </a:gs>
                </a:gsLst>
                <a:lin ang="5400000" scaled="1"/>
              </a:gradFill>
              <a:latin typeface="French Script MT" panose="03020402040607040605" pitchFamily="66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631842" y="4153908"/>
            <a:ext cx="4767575" cy="431156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sk-SK" dirty="0" smtClean="0"/>
              <a:t>Mgr. </a:t>
            </a:r>
            <a:r>
              <a:rPr lang="sk-SK" dirty="0" smtClean="0"/>
              <a:t>Dominika </a:t>
            </a:r>
            <a:r>
              <a:rPr lang="sk-SK" dirty="0" err="1" smtClean="0"/>
              <a:t>Michalčová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3890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19" y="273005"/>
            <a:ext cx="11965278" cy="640780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7558" y="873550"/>
            <a:ext cx="10515600" cy="1325563"/>
          </a:xfrm>
        </p:spPr>
        <p:txBody>
          <a:bodyPr/>
          <a:lstStyle/>
          <a:p>
            <a:r>
              <a:rPr lang="sk-SK" dirty="0" smtClean="0"/>
              <a:t>Zdroje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07558" y="2199113"/>
            <a:ext cx="10515600" cy="4351338"/>
          </a:xfrm>
        </p:spPr>
        <p:txBody>
          <a:bodyPr/>
          <a:lstStyle/>
          <a:p>
            <a:r>
              <a:rPr lang="sk-SK" dirty="0"/>
              <a:t>y</a:t>
            </a:r>
            <a:r>
              <a:rPr lang="sk-SK" dirty="0" smtClean="0"/>
              <a:t>outube.com</a:t>
            </a:r>
          </a:p>
          <a:p>
            <a:r>
              <a:rPr lang="sk-SK" dirty="0" smtClean="0"/>
              <a:t>oskole.sk</a:t>
            </a:r>
          </a:p>
          <a:p>
            <a:r>
              <a:rPr lang="sk-SK" dirty="0" smtClean="0"/>
              <a:t>sk.wikipedia.org</a:t>
            </a:r>
          </a:p>
          <a:p>
            <a:r>
              <a:rPr lang="sk-SK" dirty="0" smtClean="0"/>
              <a:t>referaty.aktuality.sk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0669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24768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1747347"/>
            <a:ext cx="10515600" cy="1073126"/>
          </a:xfrm>
        </p:spPr>
        <p:txBody>
          <a:bodyPr/>
          <a:lstStyle/>
          <a:p>
            <a:pPr algn="ctr"/>
            <a:r>
              <a:rPr lang="sk-SK" dirty="0" smtClean="0">
                <a:solidFill>
                  <a:schemeClr val="bg1"/>
                </a:solidFill>
              </a:rPr>
              <a:t>Čo je reklama?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444840" y="2820473"/>
            <a:ext cx="7302320" cy="3562551"/>
          </a:xfrm>
        </p:spPr>
        <p:txBody>
          <a:bodyPr/>
          <a:lstStyle/>
          <a:p>
            <a:pPr algn="just"/>
            <a:r>
              <a:rPr lang="sk-SK" dirty="0" smtClean="0">
                <a:solidFill>
                  <a:schemeClr val="bg1"/>
                </a:solidFill>
              </a:rPr>
              <a:t>(z </a:t>
            </a:r>
            <a:r>
              <a:rPr lang="sk-SK" dirty="0">
                <a:solidFill>
                  <a:schemeClr val="bg1"/>
                </a:solidFill>
              </a:rPr>
              <a:t>latinského slova „</a:t>
            </a:r>
            <a:r>
              <a:rPr lang="sk-SK" dirty="0" err="1">
                <a:solidFill>
                  <a:schemeClr val="bg1"/>
                </a:solidFill>
              </a:rPr>
              <a:t>clamare</a:t>
            </a:r>
            <a:r>
              <a:rPr lang="sk-SK" dirty="0">
                <a:solidFill>
                  <a:schemeClr val="bg1"/>
                </a:solidFill>
              </a:rPr>
              <a:t>“ = kričať, volať</a:t>
            </a:r>
            <a:r>
              <a:rPr lang="sk-SK" dirty="0" smtClean="0">
                <a:solidFill>
                  <a:schemeClr val="bg1"/>
                </a:solidFill>
              </a:rPr>
              <a:t>),</a:t>
            </a:r>
          </a:p>
          <a:p>
            <a:pPr algn="just"/>
            <a:r>
              <a:rPr lang="sk-SK" dirty="0" smtClean="0">
                <a:solidFill>
                  <a:schemeClr val="bg1"/>
                </a:solidFill>
              </a:rPr>
              <a:t>je to propagácia produktu alebo služby</a:t>
            </a:r>
            <a:r>
              <a:rPr lang="sk-SK" dirty="0">
                <a:solidFill>
                  <a:schemeClr val="bg1"/>
                </a:solidFill>
              </a:rPr>
              <a:t>,</a:t>
            </a:r>
            <a:endParaRPr lang="sk-SK" dirty="0" smtClean="0">
              <a:solidFill>
                <a:schemeClr val="bg1"/>
              </a:solidFill>
            </a:endParaRPr>
          </a:p>
          <a:p>
            <a:pPr algn="just"/>
            <a:r>
              <a:rPr lang="sk-SK" dirty="0" smtClean="0">
                <a:solidFill>
                  <a:schemeClr val="bg1"/>
                </a:solidFill>
              </a:rPr>
              <a:t>jej </a:t>
            </a:r>
            <a:r>
              <a:rPr lang="sk-SK" dirty="0">
                <a:solidFill>
                  <a:schemeClr val="bg1"/>
                </a:solidFill>
              </a:rPr>
              <a:t>cieľom je informovanie spotrebiteľov </a:t>
            </a:r>
            <a:r>
              <a:rPr lang="sk-SK" dirty="0" smtClean="0">
                <a:solidFill>
                  <a:schemeClr val="bg1"/>
                </a:solidFill>
              </a:rPr>
              <a:t>            o produktoch a službách, vyvolať v nich záujem    o produkty a presvedčiť ich, aby si produkty kúpili</a:t>
            </a:r>
          </a:p>
        </p:txBody>
      </p:sp>
    </p:spTree>
    <p:extLst>
      <p:ext uri="{BB962C8B-B14F-4D97-AF65-F5344CB8AC3E}">
        <p14:creationId xmlns:p14="http://schemas.microsoft.com/office/powerpoint/2010/main" val="243107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Výsledok vyhľadávania obrázkov pre dopyt googl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064" y="4713946"/>
            <a:ext cx="3901377" cy="292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Druhy reklamy podľa použitého </a:t>
            </a:r>
            <a:r>
              <a:rPr lang="sk-SK" dirty="0" smtClean="0"/>
              <a:t>média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87886" y="1825625"/>
            <a:ext cx="9440215" cy="435133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Reklama sa k cieľovej skupine môže dostať iba prostredníctvom nejakého média. S technologickým rozvojom prichádzajú nové a nové reklamné </a:t>
            </a:r>
            <a:r>
              <a:rPr lang="sk-SK" dirty="0" smtClean="0"/>
              <a:t>nosiče: </a:t>
            </a:r>
          </a:p>
          <a:p>
            <a:r>
              <a:rPr lang="sk-SK" dirty="0" smtClean="0"/>
              <a:t>noviny,</a:t>
            </a:r>
          </a:p>
          <a:p>
            <a:r>
              <a:rPr lang="sk-SK" dirty="0" smtClean="0"/>
              <a:t>letáky,</a:t>
            </a:r>
          </a:p>
          <a:p>
            <a:r>
              <a:rPr lang="sk-SK" dirty="0" smtClean="0"/>
              <a:t>rozhlas,</a:t>
            </a:r>
          </a:p>
          <a:p>
            <a:r>
              <a:rPr lang="sk-SK" dirty="0" smtClean="0"/>
              <a:t>televízia, </a:t>
            </a:r>
          </a:p>
          <a:p>
            <a:r>
              <a:rPr lang="sk-SK" dirty="0" smtClean="0"/>
              <a:t>najväčší rast </a:t>
            </a:r>
            <a:r>
              <a:rPr lang="sk-SK" dirty="0"/>
              <a:t>zaznamenáva internetová reklama. </a:t>
            </a:r>
          </a:p>
        </p:txBody>
      </p:sp>
      <p:pic>
        <p:nvPicPr>
          <p:cNvPr id="2050" name="Picture 2" descr="Výsledok vyhľadávania obrázkov pre dopyt reklama v noviná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2958410"/>
            <a:ext cx="1690397" cy="226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ýsledok vyhľadávania obrázkov pre dopyt letá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71" y="3018978"/>
            <a:ext cx="1468191" cy="217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ýsledok vyhľadávania obrázkov pre dopyt rádi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539" y="3152776"/>
            <a:ext cx="2091592" cy="187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Výsledok vyhľadávania obrázkov pre dopyt coca cola adverts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587" y="3018978"/>
            <a:ext cx="2683660" cy="2012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72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025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824248"/>
            <a:ext cx="10515600" cy="1098260"/>
          </a:xfrm>
        </p:spPr>
        <p:txBody>
          <a:bodyPr/>
          <a:lstStyle/>
          <a:p>
            <a:pPr algn="ctr"/>
            <a:r>
              <a:rPr lang="sk-SK" dirty="0" smtClean="0"/>
              <a:t>Vplyv reklamy na deti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249251" y="1648496"/>
            <a:ext cx="9633398" cy="405684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sk-SK" dirty="0"/>
              <a:t>Reklama zasahuje aj do života detí a môže mať aj negatívne následky. </a:t>
            </a:r>
            <a:endParaRPr lang="sk-SK" dirty="0" smtClean="0"/>
          </a:p>
          <a:p>
            <a:pPr algn="just"/>
            <a:r>
              <a:rPr lang="sk-SK" dirty="0" smtClean="0"/>
              <a:t>V</a:t>
            </a:r>
            <a:r>
              <a:rPr lang="sk-SK" dirty="0"/>
              <a:t> mladšom školskom veku deti často nevedia rozlíšiť, čo je skutočnosť a čo </a:t>
            </a:r>
            <a:r>
              <a:rPr lang="sk-SK" dirty="0" smtClean="0"/>
              <a:t>je vymyslené. </a:t>
            </a:r>
            <a:r>
              <a:rPr lang="sk-SK" dirty="0"/>
              <a:t>Preberajú vzory správania z reklám, dôverujú informáciám, ktoré sa v reklame objavia. </a:t>
            </a:r>
            <a:endParaRPr lang="sk-SK" dirty="0" smtClean="0"/>
          </a:p>
          <a:p>
            <a:pPr algn="just"/>
            <a:r>
              <a:rPr lang="sk-SK" dirty="0" smtClean="0"/>
              <a:t>Približne </a:t>
            </a:r>
            <a:r>
              <a:rPr lang="sk-SK" dirty="0"/>
              <a:t>vo 8. roku života prichádza obdobie hodnotenia. Dieťa si začína uvedomovať, že reklama má aj tienisté stránky, viacej sa pýta napr. rodičov, učiteľov. </a:t>
            </a:r>
            <a:endParaRPr lang="sk-SK" dirty="0" smtClean="0"/>
          </a:p>
          <a:p>
            <a:pPr algn="just"/>
            <a:r>
              <a:rPr lang="sk-SK" dirty="0" smtClean="0"/>
              <a:t>A</a:t>
            </a:r>
            <a:r>
              <a:rPr lang="sk-SK" dirty="0"/>
              <a:t> už približne v 9.-10. roku prichádza obdobie hodnotenia a kritického postoja. Dieťa výrazne porovnáva </a:t>
            </a:r>
            <a:r>
              <a:rPr lang="sk-SK" dirty="0" smtClean="0"/>
              <a:t>reklamu </a:t>
            </a:r>
            <a:r>
              <a:rPr lang="sk-SK" dirty="0"/>
              <a:t>so skutočnosťou, už vie vyjadriť voj názor a postoj. 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68737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0254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300766" y="1249251"/>
            <a:ext cx="9530366" cy="4927712"/>
          </a:xfrm>
        </p:spPr>
        <p:txBody>
          <a:bodyPr>
            <a:normAutofit/>
          </a:bodyPr>
          <a:lstStyle/>
          <a:p>
            <a:pPr algn="just"/>
            <a:r>
              <a:rPr lang="sk-SK" dirty="0" smtClean="0"/>
              <a:t>Deti </a:t>
            </a:r>
            <a:r>
              <a:rPr lang="sk-SK" dirty="0"/>
              <a:t>bývajú začlenené do reklamy buď ako cieľová skupina, alebo v nej vystupujú. Jedno i druhé zadávatelia reklamy využívajú radi a často, pretože všeobecne platí, že deti dokážu najviac ovplyvniť nákupné správanie svojej rodiny. </a:t>
            </a:r>
            <a:endParaRPr lang="sk-SK" dirty="0" smtClean="0"/>
          </a:p>
          <a:p>
            <a:pPr algn="just"/>
            <a:r>
              <a:rPr lang="sk-SK" dirty="0" smtClean="0"/>
              <a:t>To </a:t>
            </a:r>
            <a:r>
              <a:rPr lang="sk-SK" dirty="0"/>
              <a:t>neraz vedie k </a:t>
            </a:r>
            <a:r>
              <a:rPr lang="sk-SK" dirty="0" smtClean="0"/>
              <a:t>nakupovaniu reklamovaných </a:t>
            </a:r>
            <a:r>
              <a:rPr lang="sk-SK" dirty="0"/>
              <a:t>sladkostí zo svojho </a:t>
            </a:r>
            <a:r>
              <a:rPr lang="sk-SK" dirty="0" smtClean="0"/>
              <a:t>vreckového, strate </a:t>
            </a:r>
            <a:r>
              <a:rPr lang="sk-SK" dirty="0"/>
              <a:t>vlastného výberu a </a:t>
            </a:r>
            <a:r>
              <a:rPr lang="sk-SK" dirty="0" smtClean="0"/>
              <a:t>voľby. </a:t>
            </a:r>
          </a:p>
          <a:p>
            <a:pPr algn="just"/>
            <a:r>
              <a:rPr lang="sk-SK" dirty="0" smtClean="0"/>
              <a:t>Ďalšími </a:t>
            </a:r>
            <a:r>
              <a:rPr lang="sk-SK" dirty="0"/>
              <a:t>negatívnymi javmi reklamy pre deti môže byť vyvolávanie neistôt, </a:t>
            </a:r>
            <a:r>
              <a:rPr lang="sk-SK" dirty="0" smtClean="0"/>
              <a:t>stratu </a:t>
            </a:r>
            <a:r>
              <a:rPr lang="sk-SK" dirty="0"/>
              <a:t>vlastného </a:t>
            </a:r>
            <a:r>
              <a:rPr lang="sk-SK" dirty="0" smtClean="0"/>
              <a:t>rozhodovania.</a:t>
            </a:r>
          </a:p>
          <a:p>
            <a:pPr algn="just"/>
            <a:r>
              <a:rPr lang="sk-SK" dirty="0" smtClean="0"/>
              <a:t>Reklama chce </a:t>
            </a:r>
            <a:r>
              <a:rPr lang="sk-SK" dirty="0"/>
              <a:t>vytvoriť potrebu a túžbu vlastniť predmetný tovar. </a:t>
            </a:r>
          </a:p>
        </p:txBody>
      </p:sp>
    </p:spTree>
    <p:extLst>
      <p:ext uri="{BB962C8B-B14F-4D97-AF65-F5344CB8AC3E}">
        <p14:creationId xmlns:p14="http://schemas.microsoft.com/office/powerpoint/2010/main" val="35189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ok vyhľadávania obrázkov pre dopyt children 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58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425745"/>
            <a:ext cx="10515600" cy="1325563"/>
          </a:xfrm>
        </p:spPr>
        <p:txBody>
          <a:bodyPr/>
          <a:lstStyle/>
          <a:p>
            <a:pPr algn="ctr"/>
            <a:r>
              <a:rPr lang="sk-SK" dirty="0" smtClean="0"/>
              <a:t>Ako čeliť reklame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239314" y="3436146"/>
            <a:ext cx="7713372" cy="3421854"/>
          </a:xfrm>
        </p:spPr>
        <p:txBody>
          <a:bodyPr/>
          <a:lstStyle/>
          <a:p>
            <a:r>
              <a:rPr lang="sk-SK" dirty="0"/>
              <a:t>Na prvom mieste je to vnútorná </a:t>
            </a:r>
            <a:r>
              <a:rPr lang="sk-SK" dirty="0" smtClean="0"/>
              <a:t>spokojnosť s </a:t>
            </a:r>
            <a:r>
              <a:rPr lang="sk-SK" dirty="0"/>
              <a:t>tým, čo </a:t>
            </a:r>
            <a:r>
              <a:rPr lang="sk-SK" dirty="0" smtClean="0"/>
              <a:t>máme. </a:t>
            </a:r>
          </a:p>
          <a:p>
            <a:r>
              <a:rPr lang="sk-SK" dirty="0" smtClean="0"/>
              <a:t>Poznanie </a:t>
            </a:r>
            <a:r>
              <a:rPr lang="sk-SK" dirty="0"/>
              <a:t>našich skutočných </a:t>
            </a:r>
            <a:r>
              <a:rPr lang="sk-SK" dirty="0" smtClean="0"/>
              <a:t>potrieb a </a:t>
            </a:r>
            <a:r>
              <a:rPr lang="sk-SK" dirty="0"/>
              <a:t>nie potrieb ľudí v</a:t>
            </a:r>
            <a:r>
              <a:rPr lang="sk-SK" dirty="0" smtClean="0"/>
              <a:t> </a:t>
            </a:r>
            <a:r>
              <a:rPr lang="sk-SK" dirty="0"/>
              <a:t>reklamách</a:t>
            </a:r>
            <a:r>
              <a:rPr lang="sk-SK" dirty="0" smtClean="0"/>
              <a:t>.</a:t>
            </a:r>
          </a:p>
          <a:p>
            <a:r>
              <a:rPr lang="sk-SK" dirty="0" smtClean="0"/>
              <a:t>Kladenie si otázok: - Naozaj to potrebujem?</a:t>
            </a:r>
          </a:p>
          <a:p>
            <a:pPr marL="0" indent="0">
              <a:buNone/>
            </a:pPr>
            <a:r>
              <a:rPr lang="sk-SK" dirty="0" smtClean="0"/>
              <a:t>			   - Čím sa to dá nahradiť?</a:t>
            </a:r>
          </a:p>
          <a:p>
            <a:pPr marL="0" indent="0">
              <a:buNone/>
            </a:pPr>
            <a:r>
              <a:rPr lang="sk-SK" dirty="0"/>
              <a:t>	</a:t>
            </a:r>
            <a:r>
              <a:rPr lang="sk-SK" dirty="0" smtClean="0"/>
              <a:t>		   - Čo </a:t>
            </a:r>
            <a:r>
              <a:rPr lang="sk-SK" dirty="0"/>
              <a:t>podobné </a:t>
            </a:r>
            <a:r>
              <a:rPr lang="sk-SK" dirty="0" smtClean="0"/>
              <a:t>už máme doma?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50877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Reklama </a:t>
            </a:r>
            <a:r>
              <a:rPr lang="sk-SK" dirty="0" err="1" smtClean="0"/>
              <a:t>vs</a:t>
            </a:r>
            <a:r>
              <a:rPr lang="sk-SK" dirty="0" smtClean="0"/>
              <a:t> realita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sk-SK" dirty="0"/>
              <a:t>https://www.youtube.com/watch?v=Knu0TTfFbxs</a:t>
            </a: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023" y="2573031"/>
            <a:ext cx="7288406" cy="391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01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Zaujímavé zahraničné reklamy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sk-SK" dirty="0"/>
              <a:t>https://www.youtube.com/watch?v=Knu0TTfFbxs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239" y="2276213"/>
            <a:ext cx="8022465" cy="446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0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19" y="273005"/>
            <a:ext cx="11965278" cy="6407801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07558" y="1068946"/>
            <a:ext cx="10515600" cy="1098260"/>
          </a:xfrm>
        </p:spPr>
        <p:txBody>
          <a:bodyPr/>
          <a:lstStyle/>
          <a:p>
            <a:pPr algn="ctr"/>
            <a:r>
              <a:rPr lang="sk-SK" b="1" u="sng" dirty="0" smtClean="0"/>
              <a:t>Úloha</a:t>
            </a:r>
            <a:r>
              <a:rPr lang="sk-SK" dirty="0" smtClean="0"/>
              <a:t>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07558" y="2423789"/>
            <a:ext cx="10515600" cy="3884524"/>
          </a:xfrm>
        </p:spPr>
        <p:txBody>
          <a:bodyPr/>
          <a:lstStyle/>
          <a:p>
            <a:pPr marL="0" indent="0">
              <a:buNone/>
            </a:pPr>
            <a:r>
              <a:rPr lang="sk-SK" b="1" dirty="0" smtClean="0"/>
              <a:t>Neprepisujte si poznámky z tejto prezentácie, len si kliknite na </a:t>
            </a:r>
            <a:r>
              <a:rPr lang="sk-SK" b="1" dirty="0" err="1" smtClean="0"/>
              <a:t>link</a:t>
            </a:r>
            <a:r>
              <a:rPr lang="sk-SK" b="1" dirty="0" smtClean="0"/>
              <a:t> a pozrite si reklamy</a:t>
            </a:r>
          </a:p>
          <a:p>
            <a:pPr marL="0" indent="0">
              <a:buNone/>
            </a:pPr>
            <a:r>
              <a:rPr lang="sk-SK" b="1" dirty="0" smtClean="0"/>
              <a:t>Ak by ste boli veľmi aktívni, na </a:t>
            </a:r>
            <a:r>
              <a:rPr lang="sk-SK" b="1" dirty="0" err="1" smtClean="0"/>
              <a:t>youtube</a:t>
            </a:r>
            <a:r>
              <a:rPr lang="sk-SK" b="1" dirty="0" smtClean="0"/>
              <a:t> je veľa videí o tom, ako reklamy klamú a prinútia nás kúpiť si výrobok, ktorý ani nepotrebujeme</a:t>
            </a:r>
          </a:p>
          <a:p>
            <a:pPr marL="0" indent="0">
              <a:buNone/>
            </a:pPr>
            <a:r>
              <a:rPr lang="sk-SK" b="1" smtClean="0"/>
              <a:t> 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254102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251</Words>
  <Application>Microsoft Office PowerPoint</Application>
  <PresentationFormat>Širokouhlá</PresentationFormat>
  <Paragraphs>41</Paragraphs>
  <Slides>10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French Script MT</vt:lpstr>
      <vt:lpstr>Motív Office</vt:lpstr>
      <vt:lpstr>Reklama</vt:lpstr>
      <vt:lpstr>Čo je reklama?</vt:lpstr>
      <vt:lpstr>Druhy reklamy podľa použitého média</vt:lpstr>
      <vt:lpstr>Vplyv reklamy na deti</vt:lpstr>
      <vt:lpstr>Prezentácia programu PowerPoint</vt:lpstr>
      <vt:lpstr>Ako čeliť reklame</vt:lpstr>
      <vt:lpstr>Reklama vs realita</vt:lpstr>
      <vt:lpstr>Zaujímavé zahraničné reklamy</vt:lpstr>
      <vt:lpstr>Úloha </vt:lpstr>
      <vt:lpstr>Zdroje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Reklama</dc:title>
  <dc:creator>PC</dc:creator>
  <cp:lastModifiedBy>Dominika</cp:lastModifiedBy>
  <cp:revision>24</cp:revision>
  <dcterms:created xsi:type="dcterms:W3CDTF">2018-02-04T18:49:33Z</dcterms:created>
  <dcterms:modified xsi:type="dcterms:W3CDTF">2020-04-01T17:32:07Z</dcterms:modified>
</cp:coreProperties>
</file>