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7" r:id="rId4"/>
    <p:sldId id="265" r:id="rId5"/>
    <p:sldId id="266" r:id="rId6"/>
    <p:sldId id="268" r:id="rId7"/>
    <p:sldId id="293" r:id="rId8"/>
    <p:sldId id="269" r:id="rId9"/>
    <p:sldId id="270" r:id="rId10"/>
    <p:sldId id="271" r:id="rId11"/>
    <p:sldId id="272" r:id="rId12"/>
    <p:sldId id="273" r:id="rId13"/>
    <p:sldId id="274" r:id="rId14"/>
    <p:sldId id="276" r:id="rId15"/>
    <p:sldId id="277" r:id="rId16"/>
    <p:sldId id="286" r:id="rId17"/>
    <p:sldId id="287" r:id="rId18"/>
    <p:sldId id="288" r:id="rId19"/>
    <p:sldId id="279" r:id="rId20"/>
    <p:sldId id="280" r:id="rId21"/>
    <p:sldId id="282" r:id="rId22"/>
    <p:sldId id="283" r:id="rId23"/>
    <p:sldId id="284" r:id="rId24"/>
    <p:sldId id="285" r:id="rId25"/>
    <p:sldId id="290" r:id="rId26"/>
    <p:sldId id="291" r:id="rId27"/>
    <p:sldId id="292" r:id="rId2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64138-1608-4DE6-B3EA-4F0D4D9F5354}" type="datetimeFigureOut">
              <a:rPr lang="sk-SK" smtClean="0"/>
              <a:t>06.05.2020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3519E-7FF8-4B55-9834-05817E9D567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160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64138-1608-4DE6-B3EA-4F0D4D9F5354}" type="datetimeFigureOut">
              <a:rPr lang="sk-SK" smtClean="0"/>
              <a:t>06.05.2020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3519E-7FF8-4B55-9834-05817E9D567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35456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64138-1608-4DE6-B3EA-4F0D4D9F5354}" type="datetimeFigureOut">
              <a:rPr lang="sk-SK" smtClean="0"/>
              <a:t>06.05.2020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3519E-7FF8-4B55-9834-05817E9D567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4163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64138-1608-4DE6-B3EA-4F0D4D9F5354}" type="datetimeFigureOut">
              <a:rPr lang="sk-SK" smtClean="0"/>
              <a:t>06.05.2020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3519E-7FF8-4B55-9834-05817E9D567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56601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64138-1608-4DE6-B3EA-4F0D4D9F5354}" type="datetimeFigureOut">
              <a:rPr lang="sk-SK" smtClean="0"/>
              <a:t>06.05.2020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3519E-7FF8-4B55-9834-05817E9D567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16449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64138-1608-4DE6-B3EA-4F0D4D9F5354}" type="datetimeFigureOut">
              <a:rPr lang="sk-SK" smtClean="0"/>
              <a:t>06.05.2020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3519E-7FF8-4B55-9834-05817E9D567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83938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64138-1608-4DE6-B3EA-4F0D4D9F5354}" type="datetimeFigureOut">
              <a:rPr lang="sk-SK" smtClean="0"/>
              <a:t>06.05.2020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3519E-7FF8-4B55-9834-05817E9D567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60739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64138-1608-4DE6-B3EA-4F0D4D9F5354}" type="datetimeFigureOut">
              <a:rPr lang="sk-SK" smtClean="0"/>
              <a:t>06.05.2020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3519E-7FF8-4B55-9834-05817E9D567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2559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64138-1608-4DE6-B3EA-4F0D4D9F5354}" type="datetimeFigureOut">
              <a:rPr lang="sk-SK" smtClean="0"/>
              <a:t>06.05.2020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3519E-7FF8-4B55-9834-05817E9D567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1692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64138-1608-4DE6-B3EA-4F0D4D9F5354}" type="datetimeFigureOut">
              <a:rPr lang="sk-SK" smtClean="0"/>
              <a:t>06.05.2020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3519E-7FF8-4B55-9834-05817E9D567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34733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64138-1608-4DE6-B3EA-4F0D4D9F5354}" type="datetimeFigureOut">
              <a:rPr lang="sk-SK" smtClean="0"/>
              <a:t>06.05.2020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3519E-7FF8-4B55-9834-05817E9D567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18815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64138-1608-4DE6-B3EA-4F0D4D9F5354}" type="datetimeFigureOut">
              <a:rPr lang="sk-SK" smtClean="0"/>
              <a:t>06.05.2020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3519E-7FF8-4B55-9834-05817E9D567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337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2132856"/>
            <a:ext cx="7772400" cy="1470025"/>
          </a:xfr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txBody>
          <a:bodyPr/>
          <a:lstStyle/>
          <a:p>
            <a:r>
              <a:rPr lang="sk-SK" i="1" dirty="0" smtClean="0">
                <a:latin typeface="Arial Black" panose="020B0A04020102020204" pitchFamily="34" charset="0"/>
              </a:rPr>
              <a:t>Základné ľudské práva a slobody</a:t>
            </a:r>
            <a:endParaRPr lang="sk-SK" i="1" dirty="0">
              <a:latin typeface="Arial Black" panose="020B0A040201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tx1"/>
                </a:solidFill>
              </a:rPr>
              <a:t>Práva detí</a:t>
            </a:r>
            <a:endParaRPr lang="sk-S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12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txBody>
          <a:bodyPr>
            <a:normAutofit fontScale="90000"/>
          </a:bodyPr>
          <a:lstStyle/>
          <a:p>
            <a:r>
              <a:rPr lang="sk-SK" dirty="0" smtClean="0"/>
              <a:t>Vieš, čo sa považuje za detskú prácu?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Otroctvo</a:t>
            </a:r>
          </a:p>
          <a:p>
            <a:r>
              <a:rPr lang="sk-SK" dirty="0" smtClean="0"/>
              <a:t>Práca v poľnohospodárstve</a:t>
            </a:r>
          </a:p>
          <a:p>
            <a:r>
              <a:rPr lang="sk-SK" dirty="0" smtClean="0"/>
              <a:t>Práca v baniach, v ozbrojených konfliktoch</a:t>
            </a:r>
          </a:p>
          <a:p>
            <a:r>
              <a:rPr lang="sk-SK" dirty="0" smtClean="0"/>
              <a:t>Prostitúcia, pornografia</a:t>
            </a:r>
          </a:p>
          <a:p>
            <a:r>
              <a:rPr lang="sk-SK" dirty="0" smtClean="0"/>
              <a:t>Práca v nebezpečných podmienkach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0211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5" descr="Child_labor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620688"/>
            <a:ext cx="3808825" cy="3260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ázok 4" descr="child-labor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2852936"/>
            <a:ext cx="4392488" cy="3793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9864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Obrázok 3" descr="1302537422_child-labor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836712"/>
            <a:ext cx="4038600" cy="45540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Zástupný objekt pre obsah 5" descr="pol_childlabor02__01__60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6016" y="2276872"/>
            <a:ext cx="4038600" cy="32440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045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txBody>
          <a:bodyPr/>
          <a:lstStyle/>
          <a:p>
            <a:r>
              <a:rPr lang="sk-SK" dirty="0" smtClean="0"/>
              <a:t>Príčiny detskej práce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Chudoba</a:t>
            </a:r>
          </a:p>
          <a:p>
            <a:r>
              <a:rPr lang="sk-SK" dirty="0" smtClean="0"/>
              <a:t>Obmedzenie vzdelania</a:t>
            </a:r>
          </a:p>
          <a:p>
            <a:r>
              <a:rPr lang="sk-SK" dirty="0" smtClean="0"/>
              <a:t>Potláčanie práv robotníkov </a:t>
            </a:r>
          </a:p>
          <a:p>
            <a:r>
              <a:rPr lang="sk-SK" dirty="0" smtClean="0"/>
              <a:t>a  práv detí</a:t>
            </a:r>
            <a:endParaRPr lang="sk-SK" dirty="0"/>
          </a:p>
        </p:txBody>
      </p:sp>
      <p:pic>
        <p:nvPicPr>
          <p:cNvPr id="4" name="Obrázok 4" descr="child-laborers-before-194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1124744"/>
            <a:ext cx="3478566" cy="5046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0127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92896"/>
            <a:ext cx="6091737" cy="4066234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116" y="332656"/>
            <a:ext cx="4018277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26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5616624" cy="381000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140968"/>
            <a:ext cx="5354157" cy="334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13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4664"/>
            <a:ext cx="8760255" cy="5472607"/>
          </a:xfrm>
        </p:spPr>
      </p:pic>
    </p:spTree>
    <p:extLst>
      <p:ext uri="{BB962C8B-B14F-4D97-AF65-F5344CB8AC3E}">
        <p14:creationId xmlns:p14="http://schemas.microsoft.com/office/powerpoint/2010/main" val="11725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4784"/>
            <a:ext cx="6730647" cy="4525963"/>
          </a:xfrm>
        </p:spPr>
      </p:pic>
    </p:spTree>
    <p:extLst>
      <p:ext uri="{BB962C8B-B14F-4D97-AF65-F5344CB8AC3E}">
        <p14:creationId xmlns:p14="http://schemas.microsoft.com/office/powerpoint/2010/main" val="374102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924774"/>
            <a:ext cx="4900630" cy="3672578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4042716" cy="3744416"/>
          </a:xfrm>
        </p:spPr>
      </p:pic>
    </p:spTree>
    <p:extLst>
      <p:ext uri="{BB962C8B-B14F-4D97-AF65-F5344CB8AC3E}">
        <p14:creationId xmlns:p14="http://schemas.microsoft.com/office/powerpoint/2010/main" val="97871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txBody>
          <a:bodyPr>
            <a:normAutofit/>
          </a:bodyPr>
          <a:lstStyle/>
          <a:p>
            <a:r>
              <a:rPr lang="sk-SK" sz="3600" dirty="0" smtClean="0"/>
              <a:t>Zber čaju</a:t>
            </a:r>
            <a:endParaRPr lang="sk-SK" sz="3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k-SK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Indii mnohé deti už odmalička strávia celý svoj život na  </a:t>
            </a:r>
            <a:r>
              <a:rPr lang="sk-SK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čajovníkových</a:t>
            </a:r>
            <a:r>
              <a:rPr lang="sk-SK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plantážach. Kým sú</a:t>
            </a:r>
          </a:p>
          <a:p>
            <a:r>
              <a:rPr lang="sk-SK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malé, pomáhajú svojim rodičom so zberom úrody, oberajú a triedia lístky a nosia koše. Približne od</a:t>
            </a:r>
          </a:p>
          <a:p>
            <a:r>
              <a:rPr lang="sk-SK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rokov dostanú svoj vlastný kôš a začnú zarábať  – približne polovicu z toho,  čo zarobí dospelý</a:t>
            </a:r>
          </a:p>
          <a:p>
            <a:r>
              <a:rPr lang="sk-SK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zberač.</a:t>
            </a:r>
            <a:r>
              <a:rPr lang="sk-SK" sz="3200" b="1" i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  <a:p>
            <a:endParaRPr lang="sk-SK" dirty="0"/>
          </a:p>
        </p:txBody>
      </p:sp>
      <p:pic>
        <p:nvPicPr>
          <p:cNvPr id="5" name="Obrázok 3" descr="AD20110102211607-Indian women h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1242" y="1052736"/>
            <a:ext cx="5275217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6052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4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txBody>
          <a:bodyPr>
            <a:normAutofit fontScale="90000"/>
          </a:bodyPr>
          <a:lstStyle/>
          <a:p>
            <a:r>
              <a:rPr lang="sk-SK" b="1" dirty="0" smtClean="0"/>
              <a:t>Základné ľudské práva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Právo na život</a:t>
            </a:r>
          </a:p>
          <a:p>
            <a:r>
              <a:rPr lang="sk-SK" b="1" dirty="0" smtClean="0"/>
              <a:t>Právo na osobnú slobodu</a:t>
            </a:r>
          </a:p>
          <a:p>
            <a:r>
              <a:rPr lang="sk-SK" b="1" dirty="0" smtClean="0"/>
              <a:t>Právo na zachovanie ľudskej dôstojnosti</a:t>
            </a:r>
          </a:p>
          <a:p>
            <a:r>
              <a:rPr lang="sk-SK" altLang="sk-SK" b="1" dirty="0" smtClean="0"/>
              <a:t>Nedotknuteľnosť osoby a príbytku</a:t>
            </a:r>
          </a:p>
          <a:p>
            <a:r>
              <a:rPr lang="sk-SK" altLang="sk-SK" b="1" dirty="0" smtClean="0"/>
              <a:t>Právo na súkromný život      </a:t>
            </a:r>
          </a:p>
          <a:p>
            <a:r>
              <a:rPr lang="sk-SK" altLang="sk-SK" b="1" dirty="0" smtClean="0"/>
              <a:t>Sloboda myslenia, </a:t>
            </a:r>
          </a:p>
          <a:p>
            <a:pPr>
              <a:buNone/>
            </a:pPr>
            <a:r>
              <a:rPr lang="sk-SK" altLang="sk-SK" b="1" dirty="0" smtClean="0"/>
              <a:t>	vierovyznania</a:t>
            </a:r>
          </a:p>
          <a:p>
            <a:endParaRPr lang="sk-SK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668" y="4005063"/>
            <a:ext cx="2711715" cy="209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8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txBody>
          <a:bodyPr>
            <a:normAutofit/>
          </a:bodyPr>
          <a:lstStyle/>
          <a:p>
            <a:r>
              <a:rPr lang="sk-SK" sz="2400" dirty="0" smtClean="0"/>
              <a:t>Zber kakaových bôbov</a:t>
            </a:r>
            <a:endParaRPr lang="sk-SK" sz="2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sk-SK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Podľa najnovších štúdií pracuje len v Kamerune, na Pobreží slonoviny, v Ghane a Nigérii</a:t>
            </a:r>
          </a:p>
          <a:p>
            <a:r>
              <a:rPr lang="sk-SK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približne 145 000 detí na kakaových plantážach. Ich prácou je  čistiť mačetami polia. Ďalších 153 000</a:t>
            </a:r>
          </a:p>
          <a:p>
            <a:r>
              <a:rPr lang="sk-SK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detí je zamestnaných v „boji“ proti burine a škodcom. Často pracujú denne 10 až 12 hodín. Aby sa u</a:t>
            </a:r>
          </a:p>
          <a:p>
            <a:r>
              <a:rPr lang="sk-SK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detí vypestovala disciplína, sú často bité a nedostávajú nič jesť.</a:t>
            </a:r>
            <a:r>
              <a:rPr lang="sk-SK" sz="2000" b="1" i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endParaRPr lang="sk-SK" sz="2000" dirty="0"/>
          </a:p>
        </p:txBody>
      </p:sp>
      <p:pic>
        <p:nvPicPr>
          <p:cNvPr id="7" name="Obrázok 1" descr="civ_cocoa_childlabour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1041" y="548680"/>
            <a:ext cx="4598128" cy="50405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464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txBody>
          <a:bodyPr>
            <a:normAutofit/>
          </a:bodyPr>
          <a:lstStyle/>
          <a:p>
            <a:r>
              <a:rPr lang="sk-SK" sz="4400" dirty="0" smtClean="0"/>
              <a:t>Zber kávy</a:t>
            </a:r>
            <a:endParaRPr lang="sk-SK" sz="4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k-SK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kávových plantážach v Tanzánii sa priemerný vek detí, ktoré tu pracujú, pohybuje medzi</a:t>
            </a:r>
          </a:p>
          <a:p>
            <a:r>
              <a:rPr lang="sk-SK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a 13 rokmi, väčšina z nich sú dievčatká.</a:t>
            </a:r>
          </a:p>
          <a:p>
            <a:endParaRPr lang="sk-SK" sz="2800" dirty="0"/>
          </a:p>
        </p:txBody>
      </p:sp>
      <p:pic>
        <p:nvPicPr>
          <p:cNvPr id="5" name="Obrázok 1" descr="childlabor-salvador-coffe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9952" y="188640"/>
            <a:ext cx="4255641" cy="6316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8652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txBody>
          <a:bodyPr>
            <a:normAutofit/>
          </a:bodyPr>
          <a:lstStyle/>
          <a:p>
            <a:r>
              <a:rPr lang="sk-SK" sz="4000" dirty="0" smtClean="0"/>
              <a:t>Zber bavlny</a:t>
            </a:r>
            <a:endParaRPr lang="sk-SK" sz="40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sk-SK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Indii pracuje približne 450 000 detí vo veku od 6 do 14 rokov na poliach s bavlnou, najmä</a:t>
            </a:r>
          </a:p>
          <a:p>
            <a:r>
              <a:rPr lang="sk-SK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štáte </a:t>
            </a:r>
            <a:r>
              <a:rPr lang="sk-SK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Andhra</a:t>
            </a:r>
            <a:r>
              <a:rPr lang="sk-SK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Pradesh</a:t>
            </a:r>
            <a:r>
              <a:rPr lang="sk-SK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odkiaľ pochádza až 65 % indickej produkcie bavlny.</a:t>
            </a:r>
            <a:r>
              <a:rPr lang="sk-SK" sz="2800" b="1" i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  <a:p>
            <a:endParaRPr lang="sk-SK" dirty="0"/>
          </a:p>
        </p:txBody>
      </p:sp>
      <p:pic>
        <p:nvPicPr>
          <p:cNvPr id="5" name="Obrázok 3" descr="child-picking-cott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5896" y="908720"/>
            <a:ext cx="5111750" cy="4968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459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txBody>
          <a:bodyPr>
            <a:normAutofit/>
          </a:bodyPr>
          <a:lstStyle/>
          <a:p>
            <a:r>
              <a:rPr lang="sk-SK" sz="3200" dirty="0" smtClean="0"/>
              <a:t>Obyčajná lopta ?</a:t>
            </a:r>
            <a:endParaRPr lang="sk-SK" sz="32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908720"/>
            <a:ext cx="4731954" cy="475252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sk-SK" sz="2400" b="1" i="1" dirty="0" smtClean="0"/>
              <a:t>Cena tejto lopty je okolo 100 eur. Robotník, či skôr dieťa, ktoré ju vyrobilo , za ňu po 3 hodinovej šichte dostane  sotva 90 centov !!!  </a:t>
            </a:r>
          </a:p>
          <a:p>
            <a:r>
              <a:rPr lang="sk-SK" sz="2400" b="1" i="1" dirty="0" smtClean="0"/>
              <a:t>I taký je osud lopty, do ktorej na futbalových zápasoch kopú muži, ktorých ročný plat je až 6,6 milióna eur</a:t>
            </a:r>
            <a:r>
              <a:rPr lang="sk-SK" b="1" i="1" dirty="0" smtClean="0"/>
              <a:t>.</a:t>
            </a:r>
            <a:endParaRPr lang="sk-SK" b="1" i="1" dirty="0"/>
          </a:p>
        </p:txBody>
      </p:sp>
    </p:spTree>
    <p:extLst>
      <p:ext uri="{BB962C8B-B14F-4D97-AF65-F5344CB8AC3E}">
        <p14:creationId xmlns:p14="http://schemas.microsoft.com/office/powerpoint/2010/main" val="276023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txBody>
          <a:bodyPr>
            <a:normAutofit fontScale="90000"/>
          </a:bodyPr>
          <a:lstStyle/>
          <a:p>
            <a:r>
              <a:rPr lang="sk-SK" b="1" dirty="0" smtClean="0"/>
              <a:t>Vieš, ako bojovať proti detskej práci? </a:t>
            </a:r>
            <a:endParaRPr lang="sk-SK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Zakladanie bezplatných škôl pre chudobné deti</a:t>
            </a:r>
          </a:p>
          <a:p>
            <a:r>
              <a:rPr lang="sk-SK" dirty="0" smtClean="0"/>
              <a:t>Dodržiavanie zákonov a ľudských práv</a:t>
            </a:r>
          </a:p>
          <a:p>
            <a:r>
              <a:rPr lang="sk-SK" dirty="0" smtClean="0"/>
              <a:t>Adopcia na diaľku</a:t>
            </a:r>
          </a:p>
          <a:p>
            <a:r>
              <a:rPr lang="sk-SK" dirty="0" smtClean="0"/>
              <a:t>Ekonomická pomoc medzi štátmi</a:t>
            </a:r>
          </a:p>
          <a:p>
            <a:r>
              <a:rPr lang="sk-SK" dirty="0" smtClean="0"/>
              <a:t>Prispievanie na charitatívne ciele</a:t>
            </a:r>
          </a:p>
          <a:p>
            <a:r>
              <a:rPr lang="sk-SK" dirty="0" smtClean="0"/>
              <a:t>Detský ombudsman</a:t>
            </a:r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0298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k-SK" sz="2800" b="1" i="1" dirty="0" smtClean="0"/>
              <a:t>Čo je to detská práca? </a:t>
            </a:r>
          </a:p>
          <a:p>
            <a:endParaRPr lang="sk-SK" sz="2800" b="1" i="1" dirty="0" smtClean="0"/>
          </a:p>
          <a:p>
            <a:r>
              <a:rPr lang="sk-SK" sz="2800" b="1" i="1" dirty="0" smtClean="0"/>
              <a:t>V ktorých krajinách pracujú detskí robotníci? </a:t>
            </a:r>
          </a:p>
          <a:p>
            <a:endParaRPr lang="sk-SK" sz="2800" b="1" i="1" dirty="0" smtClean="0"/>
          </a:p>
          <a:p>
            <a:r>
              <a:rPr lang="sk-SK" sz="2800" b="1" i="1" dirty="0" smtClean="0"/>
              <a:t>Ako vieme bojovať proti detskej práci? </a:t>
            </a:r>
          </a:p>
          <a:p>
            <a:endParaRPr lang="sk-SK" sz="2800" b="1" i="1" dirty="0"/>
          </a:p>
        </p:txBody>
      </p:sp>
      <p:pic>
        <p:nvPicPr>
          <p:cNvPr id="5" name="Obrázok 7" descr="child-labour05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7944" y="1340768"/>
            <a:ext cx="4286250" cy="2847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5428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... </a:t>
            </a:r>
            <a:r>
              <a:rPr lang="sk-SK" dirty="0"/>
              <a:t>a</a:t>
            </a:r>
            <a:r>
              <a:rPr lang="sk-SK" dirty="0" smtClean="0"/>
              <a:t> nezabudni !!!!</a:t>
            </a:r>
          </a:p>
          <a:p>
            <a:endParaRPr lang="sk-SK" dirty="0"/>
          </a:p>
          <a:p>
            <a:endParaRPr lang="sk-SK" sz="4000" b="1" dirty="0" smtClean="0"/>
          </a:p>
          <a:p>
            <a:pPr marL="2286000" lvl="5" indent="0">
              <a:buNone/>
            </a:pPr>
            <a:r>
              <a:rPr lang="sk-SK" sz="4000" b="1" dirty="0" smtClean="0"/>
              <a:t>12.6. je Svetový deň boja proti detskej práci !</a:t>
            </a:r>
            <a:endParaRPr lang="sk-SK" sz="4000" b="1" dirty="0"/>
          </a:p>
        </p:txBody>
      </p:sp>
    </p:spTree>
    <p:extLst>
      <p:ext uri="{BB962C8B-B14F-4D97-AF65-F5344CB8AC3E}">
        <p14:creationId xmlns:p14="http://schemas.microsoft.com/office/powerpoint/2010/main" val="232724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Ďakujem za pozornosť</a:t>
            </a:r>
            <a:endParaRPr lang="sk-SK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2" y="1600200"/>
            <a:ext cx="7228196" cy="5069160"/>
          </a:xfrm>
        </p:spPr>
      </p:pic>
    </p:spTree>
    <p:extLst>
      <p:ext uri="{BB962C8B-B14F-4D97-AF65-F5344CB8AC3E}">
        <p14:creationId xmlns:p14="http://schemas.microsoft.com/office/powerpoint/2010/main" val="67917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 čo deti?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pPr lvl="8"/>
            <a:endParaRPr lang="sk-SK" dirty="0"/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Majú aj tie nejaké práva ??? 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láček 3"/>
          <p:cNvSpPr/>
          <p:nvPr/>
        </p:nvSpPr>
        <p:spPr>
          <a:xfrm>
            <a:off x="6012160" y="692696"/>
            <a:ext cx="2592288" cy="216024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4723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Základné práva detí </a:t>
            </a:r>
            <a:endParaRPr lang="sk-SK" dirty="0">
              <a:solidFill>
                <a:srgbClr val="FF0000"/>
              </a:solidFill>
            </a:endParaRPr>
          </a:p>
        </p:txBody>
      </p:sp>
      <p:pic>
        <p:nvPicPr>
          <p:cNvPr id="4" name="Picture 5" descr="family1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7032"/>
            <a:ext cx="3384376" cy="280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čínske dieť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498" y="1772816"/>
            <a:ext cx="3235815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1979712" y="1916832"/>
            <a:ext cx="1728192" cy="103373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endParaRPr lang="sk-SK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bousměrná vodorovná šipka 7"/>
          <p:cNvSpPr/>
          <p:nvPr/>
        </p:nvSpPr>
        <p:spPr>
          <a:xfrm>
            <a:off x="4210805" y="3861048"/>
            <a:ext cx="1298453" cy="576064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01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sk-SK" b="1" dirty="0"/>
              <a:t>Právo na rovnosť bez rozdielu rasy, náboženstva, pôvodu a postavenia.</a:t>
            </a:r>
            <a:endParaRPr lang="sk-SK" dirty="0"/>
          </a:p>
          <a:p>
            <a:pPr lvl="0"/>
            <a:r>
              <a:rPr lang="sk-SK" b="1" dirty="0"/>
              <a:t>Právo na zdravý duševný a telesný vývin.</a:t>
            </a:r>
            <a:endParaRPr lang="sk-SK" dirty="0"/>
          </a:p>
          <a:p>
            <a:pPr lvl="0"/>
            <a:r>
              <a:rPr lang="sk-SK" b="1" dirty="0"/>
              <a:t>Právo na meno a štátnu príslušnosť.</a:t>
            </a:r>
            <a:endParaRPr lang="sk-SK" dirty="0"/>
          </a:p>
          <a:p>
            <a:pPr lvl="0"/>
            <a:r>
              <a:rPr lang="sk-SK" b="1" dirty="0"/>
              <a:t>Právo na výživu, bývanie a zdravotnícke služby.</a:t>
            </a:r>
            <a:endParaRPr lang="sk-SK" dirty="0"/>
          </a:p>
          <a:p>
            <a:pPr lvl="0"/>
            <a:r>
              <a:rPr lang="sk-SK" b="1" dirty="0"/>
              <a:t>Právo na zvláštnu opateru pri telesnom, duševnom alebo sociálnom postihnutí.</a:t>
            </a:r>
            <a:endParaRPr lang="sk-SK" dirty="0"/>
          </a:p>
          <a:p>
            <a:endParaRPr lang="sk-SK" dirty="0"/>
          </a:p>
        </p:txBody>
      </p:sp>
      <p:pic>
        <p:nvPicPr>
          <p:cNvPr id="4" name="Obrázek 3" descr="MPj04386340000[1]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784" y="260648"/>
            <a:ext cx="4536504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158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sk-SK" b="1" dirty="0" smtClean="0"/>
              <a:t>Právo na lásku, porozumenie a starostlivosť.</a:t>
            </a:r>
            <a:endParaRPr lang="sk-SK" dirty="0" smtClean="0"/>
          </a:p>
          <a:p>
            <a:pPr lvl="0"/>
            <a:r>
              <a:rPr lang="sk-SK" b="1" dirty="0" smtClean="0"/>
              <a:t>Právo na prednostnú ochranu a život.</a:t>
            </a:r>
            <a:endParaRPr lang="sk-SK" dirty="0" smtClean="0"/>
          </a:p>
          <a:p>
            <a:pPr lvl="0"/>
            <a:r>
              <a:rPr lang="sk-SK" b="1" dirty="0" smtClean="0"/>
              <a:t>Pravo na bezplatné vzdelávanie, hru a zotavenie.</a:t>
            </a:r>
            <a:endParaRPr lang="sk-SK" dirty="0" smtClean="0"/>
          </a:p>
          <a:p>
            <a:pPr lvl="0"/>
            <a:r>
              <a:rPr lang="sk-SK" b="1" dirty="0" smtClean="0"/>
              <a:t>Právo na ochranu pred zanedbávaním, krutosťou a využívaním.</a:t>
            </a:r>
            <a:endParaRPr lang="sk-SK" dirty="0" smtClean="0"/>
          </a:p>
          <a:p>
            <a:pPr lvl="0"/>
            <a:r>
              <a:rPr lang="sk-SK" b="1" dirty="0" smtClean="0"/>
              <a:t>Právo na ochranu pred diskrimináciou a na výchovu v duchu znášanlivosti, mieru a bratstva.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4" name="Obrázek 3" descr="MPj04386340000[1]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784" y="260648"/>
            <a:ext cx="4320480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265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gradFill>
            <a:gsLst>
              <a:gs pos="6000">
                <a:schemeClr val="accent2">
                  <a:lumMod val="40000"/>
                  <a:lumOff val="60000"/>
                </a:schemeClr>
              </a:gs>
              <a:gs pos="30000">
                <a:schemeClr val="accent2">
                  <a:lumMod val="40000"/>
                  <a:lumOff val="60000"/>
                </a:schemeClr>
              </a:gs>
              <a:gs pos="100000">
                <a:schemeClr val="bg2">
                  <a:shade val="20000"/>
                  <a:satMod val="255000"/>
                </a:schemeClr>
              </a:gs>
            </a:gsLst>
            <a:lin ang="16200000" scaled="0"/>
          </a:gradFill>
        </p:spPr>
        <p:txBody>
          <a:bodyPr/>
          <a:lstStyle/>
          <a:p>
            <a:r>
              <a:rPr lang="sk-SK" dirty="0" smtClean="0"/>
              <a:t>Dohovor o právach dieťaťa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altLang="sk-SK" dirty="0" smtClean="0"/>
              <a:t>Bol prijatý v r. 1989 a podpísalo ho najviac štátov. </a:t>
            </a:r>
            <a:r>
              <a:rPr lang="sk-SK" altLang="sk-SK" b="1" dirty="0" smtClean="0">
                <a:solidFill>
                  <a:srgbClr val="F85A02"/>
                </a:solidFill>
              </a:rPr>
              <a:t>Kto je dieťa?</a:t>
            </a:r>
          </a:p>
          <a:p>
            <a:r>
              <a:rPr lang="sk-SK" altLang="sk-SK" dirty="0" smtClean="0"/>
              <a:t>Za DIEŤA sa považuje každá ľudská bytosť mladšia ako 18 rokov</a:t>
            </a:r>
          </a:p>
          <a:p>
            <a:r>
              <a:rPr lang="sk-SK" altLang="sk-SK" dirty="0" smtClean="0"/>
              <a:t>V Slovenskej republike sa staneš plnoletým dovŕšením „18-ky“. Skôr len uzavretím manželstva. Súd ti môže výnimočne povoliť uzavretie manželstva po „16-ke“.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1779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Detská práca...</a:t>
            </a:r>
            <a:endParaRPr lang="sk-SK" dirty="0"/>
          </a:p>
        </p:txBody>
      </p:sp>
      <p:sp>
        <p:nvSpPr>
          <p:cNvPr id="8" name="Oválný popisek 7"/>
          <p:cNvSpPr/>
          <p:nvPr/>
        </p:nvSpPr>
        <p:spPr>
          <a:xfrm>
            <a:off x="683568" y="1052736"/>
            <a:ext cx="3672408" cy="4104456"/>
          </a:xfrm>
          <a:prstGeom prst="wedgeEllipseCallou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Nie je, pretože neohrozuje tvoje zdravie, rozvoj, školskú dochádzku, získavaš skúsenosti a zručnosti do tvojej budúcnosti</a:t>
            </a:r>
            <a:endParaRPr lang="sk-SK" dirty="0"/>
          </a:p>
        </p:txBody>
      </p:sp>
      <p:pic>
        <p:nvPicPr>
          <p:cNvPr id="9" name="Obrázok 6" descr="100204_963009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783240"/>
            <a:ext cx="3965171" cy="4094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7251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txBody>
          <a:bodyPr/>
          <a:lstStyle/>
          <a:p>
            <a:r>
              <a:rPr lang="sk-SK" dirty="0" smtClean="0"/>
              <a:t>Detská práca je...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k-SK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práca, ktorá oberá dieťa o jeho detstvo, potenciál, dôstojnosť a porušuje základné práva dieťaťa</a:t>
            </a:r>
            <a:endParaRPr lang="sk-SK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238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363</TotalTime>
  <Words>471</Words>
  <Application>Microsoft Office PowerPoint</Application>
  <PresentationFormat>Prezentácia na obrazovke (4:3)</PresentationFormat>
  <Paragraphs>82</Paragraphs>
  <Slides>27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27</vt:i4>
      </vt:variant>
    </vt:vector>
  </HeadingPairs>
  <TitlesOfParts>
    <vt:vector size="31" baseType="lpstr">
      <vt:lpstr>Arial</vt:lpstr>
      <vt:lpstr>Arial Black</vt:lpstr>
      <vt:lpstr>Calibri</vt:lpstr>
      <vt:lpstr>Motiv systému Office</vt:lpstr>
      <vt:lpstr>Základné ľudské práva a slobody</vt:lpstr>
      <vt:lpstr>Základné ľudské práva </vt:lpstr>
      <vt:lpstr>A čo deti?</vt:lpstr>
      <vt:lpstr>Základné práva detí </vt:lpstr>
      <vt:lpstr>Prezentácia programu PowerPoint</vt:lpstr>
      <vt:lpstr>Prezentácia programu PowerPoint</vt:lpstr>
      <vt:lpstr>Dohovor o právach dieťaťa</vt:lpstr>
      <vt:lpstr>Detská práca...</vt:lpstr>
      <vt:lpstr>Detská práca je...</vt:lpstr>
      <vt:lpstr>Vieš, čo sa považuje za detskú prácu?</vt:lpstr>
      <vt:lpstr>Prezentácia programu PowerPoint</vt:lpstr>
      <vt:lpstr>Prezentácia programu PowerPoint</vt:lpstr>
      <vt:lpstr>Príčiny detskej práce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Zber čaju</vt:lpstr>
      <vt:lpstr>Zber kakaových bôbov</vt:lpstr>
      <vt:lpstr>Zber kávy</vt:lpstr>
      <vt:lpstr>Zber bavlny</vt:lpstr>
      <vt:lpstr>Obyčajná lopta ?</vt:lpstr>
      <vt:lpstr>Vieš, ako bojovať proti detskej práci? </vt:lpstr>
      <vt:lpstr>Prezentácia programu PowerPoint</vt:lpstr>
      <vt:lpstr>Prezentácia programu PowerPoint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Základné ľudské práva a slobody</dc:title>
  <dc:creator>Acer</dc:creator>
  <cp:lastModifiedBy>Dominika</cp:lastModifiedBy>
  <cp:revision>25</cp:revision>
  <dcterms:created xsi:type="dcterms:W3CDTF">2017-02-01T15:12:55Z</dcterms:created>
  <dcterms:modified xsi:type="dcterms:W3CDTF">2020-05-06T18:44:39Z</dcterms:modified>
</cp:coreProperties>
</file>