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3BB89DF-D75E-4062-BF4D-A21F635B4A59}" type="datetimeFigureOut">
              <a:rPr lang="sk-SK" smtClean="0"/>
              <a:pPr/>
              <a:t>23. 3. 2020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5DB3714-17DF-4B5E-9585-311443E03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Na západ od „železnej opony“</a:t>
            </a:r>
            <a:endParaRPr lang="sk-SK" dirty="0"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Začiatky európskej integrácie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Európske štáty, ktoré sa uchádzali o americkú hospodársku pomoc (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Marshallov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plán) sa postupne začali združovať =&gt; v roku </a:t>
            </a: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1948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= vzniká </a:t>
            </a: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Európska organizácia pre hospodársku spoluprácu </a:t>
            </a:r>
            <a:endParaRPr lang="sk-SK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Ťažkosti so spájaním </a:t>
            </a:r>
            <a:r>
              <a:rPr lang="sk-SK" dirty="0" err="1" smtClean="0"/>
              <a:t>európy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Európska integrácia nebola jednoduchá, niektoré štáty sa cítili dotknuté prístupom USA k ich surovinovým zdrojom...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Iné mali námietky voči clám alebo zapojenia SRN do integrácie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486916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Zakladatelia </a:t>
            </a:r>
            <a:r>
              <a:rPr lang="sk-SK" dirty="0" err="1" smtClean="0"/>
              <a:t>európy</a:t>
            </a:r>
            <a:endParaRPr lang="sk-SK" dirty="0"/>
          </a:p>
        </p:txBody>
      </p:sp>
      <p:pic>
        <p:nvPicPr>
          <p:cNvPr id="4" name="Zástupný symbol obsahu 3" descr="adenau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195736" cy="2780928"/>
          </a:xfrm>
        </p:spPr>
      </p:pic>
      <p:pic>
        <p:nvPicPr>
          <p:cNvPr id="5" name="Obrázok 4" descr="de gaspe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0"/>
            <a:ext cx="2267744" cy="268832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3635896" y="3645024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Schuman</a:t>
            </a:r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</a:p>
          <a:p>
            <a:pPr algn="ctr"/>
            <a:r>
              <a:rPr lang="sk-S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Francúzsko </a:t>
            </a:r>
            <a:endParaRPr lang="sk-S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0" y="2852936"/>
            <a:ext cx="2265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Konrad</a:t>
            </a:r>
            <a:r>
              <a:rPr lang="sk-SK" dirty="0" smtClean="0"/>
              <a:t> </a:t>
            </a:r>
            <a:r>
              <a:rPr lang="sk-SK" dirty="0" err="1" smtClean="0"/>
              <a:t>Adenauer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926726" y="2708920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Alcide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Gasperi</a:t>
            </a:r>
            <a:endParaRPr lang="sk-SK" dirty="0"/>
          </a:p>
        </p:txBody>
      </p:sp>
      <p:pic>
        <p:nvPicPr>
          <p:cNvPr id="2050" name="Picture 2" descr="Výsledok vyhľadávania obrázkov pre dopyt róbert schum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785794"/>
            <a:ext cx="2357454" cy="2598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Európska rada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roku 1949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svoju činnosť začala </a:t>
            </a: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Európska rada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(sídlo v Štrasburgu) a jej cieľom bolo </a:t>
            </a:r>
            <a:r>
              <a:rPr lang="sk-SK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zjednocovať členské štáty a formovať európske povedomie</a:t>
            </a:r>
            <a:endParaRPr lang="sk-SK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Nemecko sa delí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 II. svetovej vojne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bolo </a:t>
            </a:r>
            <a:r>
              <a:rPr lang="sk-SK" sz="28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územie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Nemecka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rozdelené na </a:t>
            </a:r>
            <a:r>
              <a:rPr lang="sk-SK" sz="28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 okupačné zóny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 pod správou víťazných mocností  </a:t>
            </a:r>
            <a:r>
              <a:rPr lang="sk-SK" sz="2800" dirty="0" smtClean="0"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USA, ZSSR, Veľká Británia a Francúzsko</a:t>
            </a:r>
            <a:endParaRPr lang="sk-SK" sz="2800" dirty="0"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okupacne zo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23520" y="4407048"/>
            <a:ext cx="4320480" cy="24509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Rozdielny Zástoj veľmocí k </a:t>
            </a:r>
            <a:r>
              <a:rPr lang="sk-SK" dirty="0" err="1" smtClean="0"/>
              <a:t>nemecku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USA a Veľká Británia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chceli najskôr obnoviť nemecké hospodárstvo a až potom žiadať reparácie =&gt; </a:t>
            </a: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Marshallov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plán rátal aj s Nemeckom</a:t>
            </a:r>
          </a:p>
          <a:p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ZSSR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chcel reparácie okamžite</a:t>
            </a:r>
          </a:p>
          <a:p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Francúzsko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bolo proti rýchlej obnove nemeckého hospodárstva 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580112" y="4005064"/>
            <a:ext cx="3199915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sk-SK" dirty="0" smtClean="0"/>
              <a:t>Každý zo štátov mal iné</a:t>
            </a:r>
          </a:p>
          <a:p>
            <a:r>
              <a:rPr lang="sk-SK" dirty="0" smtClean="0"/>
              <a:t>predstavy čo s Nemeckom</a:t>
            </a:r>
            <a:endParaRPr lang="sk-SK" dirty="0"/>
          </a:p>
        </p:txBody>
      </p:sp>
      <p:sp>
        <p:nvSpPr>
          <p:cNvPr id="5" name="Šípka dolu 4"/>
          <p:cNvSpPr/>
          <p:nvPr/>
        </p:nvSpPr>
        <p:spPr>
          <a:xfrm>
            <a:off x="6732240" y="4653136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6012160" y="5373216"/>
            <a:ext cx="2550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Spojenci sa začali</a:t>
            </a:r>
          </a:p>
          <a:p>
            <a:r>
              <a:rPr lang="sk-SK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názorovo rozchádzať</a:t>
            </a:r>
            <a:endParaRPr lang="sk-SK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Berlínska kríza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Rozdielny vývoj medzi „východom“ a „západom“ Európy spel aj k rozdeleniu Nemecka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na dva štáty, čomu sa pokúsil zabrániť ZSSR =&gt; </a:t>
            </a:r>
            <a:r>
              <a:rPr lang="sk-SK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BERLÍNSKA BLOKÁDA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pl-PL" sz="2800" dirty="0" smtClean="0"/>
              <a:t>od 23. júna1948 do 12. mája1949)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Prvý konflikt studenej vojny = </a:t>
            </a:r>
            <a:r>
              <a:rPr lang="pl-PL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Prvá </a:t>
            </a:r>
            <a:r>
              <a:rPr lang="pl-PL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BERLÍNSKA KRÍZA</a:t>
            </a:r>
            <a:endParaRPr lang="sk-SK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blokada berl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08428" y="3239790"/>
            <a:ext cx="2235572" cy="361821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3779912" y="6488668"/>
            <a:ext cx="315022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Pamätník na berlínsku krízu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Rozdelené </a:t>
            </a:r>
            <a:r>
              <a:rPr lang="sk-SK" dirty="0" err="1" smtClean="0"/>
              <a:t>nemecko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V dôsledku berlínskej blokády sa Nemecko rozdelilo v roku </a:t>
            </a:r>
            <a:r>
              <a:rPr lang="sk-SK" sz="28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1949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na dva štáty =&gt; </a:t>
            </a:r>
            <a:r>
              <a:rPr lang="sk-SK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Nemecká spolková republika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(demokracia) a </a:t>
            </a:r>
            <a:r>
              <a:rPr lang="sk-SK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Nemecká demokratická republika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(socializmus)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nd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5729" y="5636716"/>
            <a:ext cx="2448271" cy="1221284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1835696" y="6211669"/>
            <a:ext cx="487345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Nemecká demokratická republika bola</a:t>
            </a:r>
          </a:p>
          <a:p>
            <a:r>
              <a:rPr lang="sk-SK" dirty="0"/>
              <a:t>t</a:t>
            </a:r>
            <a:r>
              <a:rPr lang="sk-SK" dirty="0" smtClean="0"/>
              <a:t>otalitným štátom a pod patronátom ZSSR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614140" y="5229200"/>
            <a:ext cx="2529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Východné Nemecko</a:t>
            </a:r>
            <a:endParaRPr lang="sk-SK" dirty="0"/>
          </a:p>
        </p:txBody>
      </p:sp>
      <p:pic>
        <p:nvPicPr>
          <p:cNvPr id="7" name="Obrázok 6" descr="nemeck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0"/>
            <a:ext cx="2267744" cy="1181100"/>
          </a:xfrm>
          <a:prstGeom prst="rect">
            <a:avLst/>
          </a:prstGeom>
        </p:spPr>
      </p:pic>
      <p:sp>
        <p:nvSpPr>
          <p:cNvPr id="8" name="BlokTextu 7"/>
          <p:cNvSpPr txBox="1"/>
          <p:nvPr/>
        </p:nvSpPr>
        <p:spPr>
          <a:xfrm>
            <a:off x="6758411" y="1196752"/>
            <a:ext cx="2385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Západné Nemecko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2843808" y="0"/>
            <a:ext cx="4035079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Nemecká spolková republika bola</a:t>
            </a:r>
          </a:p>
          <a:p>
            <a:pPr algn="ctr"/>
            <a:r>
              <a:rPr lang="sk-SK" dirty="0"/>
              <a:t>d</a:t>
            </a:r>
            <a:r>
              <a:rPr lang="sk-SK" dirty="0" smtClean="0"/>
              <a:t>emokratickou krajinou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Obavy zo sovietskej expanzie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Sovietsky zväz si postupne podmaňoval krajiny strednej a juhovýchodnej Európy =&gt; obavy zo šírenia komunizmu...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sta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35428" y="0"/>
            <a:ext cx="2108572" cy="270763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987640" y="2708920"/>
            <a:ext cx="2156360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Stalin na čele </a:t>
            </a:r>
          </a:p>
          <a:p>
            <a:pPr algn="ctr"/>
            <a:r>
              <a:rPr lang="sk-SK" dirty="0" smtClean="0"/>
              <a:t>ZSSR do roku 1953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Vznik Nato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V roku 1949 vznikol Severoatlantický pakt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známejší pod skratkou </a:t>
            </a:r>
            <a:r>
              <a:rPr lang="sk-SK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NATO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=&gt; bolo to politické a vojenské spoločenstvo štátov západnej Európy a USA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Vojskám NATO vždy velil americký generál, ale politické vedenie mali v rukách európski politici 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ok 4" descr="nat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87244" y="5063505"/>
            <a:ext cx="3256756" cy="1794495"/>
          </a:xfrm>
          <a:prstGeom prst="rect">
            <a:avLst/>
          </a:prstGeom>
        </p:spPr>
      </p:pic>
      <p:pic>
        <p:nvPicPr>
          <p:cNvPr id="6" name="Obrázok 5" descr="eisenhow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780928"/>
            <a:ext cx="2388677" cy="230425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5964925" y="188640"/>
            <a:ext cx="3259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Dwight</a:t>
            </a:r>
            <a:r>
              <a:rPr lang="sk-SK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dirty="0" err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Eisenhower</a:t>
            </a:r>
            <a:r>
              <a:rPr lang="sk-SK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prvý</a:t>
            </a:r>
          </a:p>
          <a:p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veliteľ NATO</a:t>
            </a:r>
            <a:r>
              <a:rPr lang="sk-SK" dirty="0" smtClean="0"/>
              <a:t> a 34. prezident</a:t>
            </a:r>
          </a:p>
          <a:p>
            <a:r>
              <a:rPr lang="sk-SK" dirty="0" smtClean="0"/>
              <a:t>USA</a:t>
            </a:r>
            <a:endParaRPr lang="sk-SK" dirty="0"/>
          </a:p>
        </p:txBody>
      </p:sp>
      <p:cxnSp>
        <p:nvCxnSpPr>
          <p:cNvPr id="9" name="Rovná spojovacia šípka 8"/>
          <p:cNvCxnSpPr>
            <a:stCxn id="7" idx="2"/>
            <a:endCxn id="6" idx="0"/>
          </p:cNvCxnSpPr>
          <p:nvPr/>
        </p:nvCxnSpPr>
        <p:spPr>
          <a:xfrm>
            <a:off x="7594538" y="1111970"/>
            <a:ext cx="116017" cy="1668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Berlínsky múr = druhá berlínska kríza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Z východného Nemecka každoročne emigrovali do západného Nemecka tisíce ľudí </a:t>
            </a:r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politický útlak + životná úroveň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Najkratšia cesta viedla cez Západný Berlín =&gt; </a:t>
            </a:r>
            <a:r>
              <a:rPr lang="sk-SK" sz="2800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v roku 1961 vznikol medzi Východným a Západným Berlínom betónový múr </a:t>
            </a:r>
            <a:endParaRPr lang="sk-SK" sz="2800" dirty="0">
              <a:ln>
                <a:solidFill>
                  <a:srgbClr val="FF0000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berlinsky mu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33904" y="5229200"/>
            <a:ext cx="3310096" cy="1628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Berlínsky múr </a:t>
            </a:r>
            <a:endParaRPr lang="sk-SK" dirty="0"/>
          </a:p>
        </p:txBody>
      </p:sp>
      <p:pic>
        <p:nvPicPr>
          <p:cNvPr id="5" name="Zástupný symbol obrázka 4" descr="berlínsky muuuu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4947" r="34947"/>
          <a:stretch>
            <a:fillRect/>
          </a:stretch>
        </p:blipFill>
        <p:spPr>
          <a:xfrm>
            <a:off x="1" y="914400"/>
            <a:ext cx="3202490" cy="4572000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400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pokladaný za najznámejší symbol studenej vojny, rozdelenia Berlína, Nemecka a celej Európy</a:t>
            </a:r>
            <a:endParaRPr lang="sk-SK" sz="2400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Domov</Template>
  <TotalTime>395</TotalTime>
  <Words>426</Words>
  <Application>Microsoft Office PowerPoint</Application>
  <PresentationFormat>Prezentácia na obrazovke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Výsek</vt:lpstr>
      <vt:lpstr>Na západ od „železnej opony“</vt:lpstr>
      <vt:lpstr>Nemecko sa delí</vt:lpstr>
      <vt:lpstr>Rozdielny Zástoj veľmocí k nemecku</vt:lpstr>
      <vt:lpstr>Berlínska kríza </vt:lpstr>
      <vt:lpstr>Rozdelené nemecko</vt:lpstr>
      <vt:lpstr>Obavy zo sovietskej expanzie</vt:lpstr>
      <vt:lpstr>Vznik Nato</vt:lpstr>
      <vt:lpstr>Berlínsky múr = druhá berlínska kríza</vt:lpstr>
      <vt:lpstr>Berlínsky múr </vt:lpstr>
      <vt:lpstr>Začiatky európskej integrácie </vt:lpstr>
      <vt:lpstr>Ťažkosti so spájaním európy</vt:lpstr>
      <vt:lpstr>Zakladatelia európy</vt:lpstr>
      <vt:lpstr>Európska rada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západ od „železnej opony“</dc:title>
  <dc:creator>Brano</dc:creator>
  <cp:lastModifiedBy>riaditel</cp:lastModifiedBy>
  <cp:revision>47</cp:revision>
  <dcterms:created xsi:type="dcterms:W3CDTF">2016-03-12T11:54:03Z</dcterms:created>
  <dcterms:modified xsi:type="dcterms:W3CDTF">2020-03-23T21:23:17Z</dcterms:modified>
</cp:coreProperties>
</file>