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685800"/>
            <a:ext cx="600075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3843868"/>
            <a:ext cx="48006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591A-E9EC-4D48-B7E8-C6386DE1E9B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A591-34A7-45D2-B91D-BF6F83A93A0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8467"/>
            <a:ext cx="28575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28" y="91546"/>
            <a:ext cx="4560491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228600"/>
            <a:ext cx="371475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78" y="32279"/>
            <a:ext cx="3639742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70" y="609602"/>
            <a:ext cx="325754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533400"/>
            <a:ext cx="8114109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843867"/>
            <a:ext cx="6228158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591A-E9EC-4D48-B7E8-C6386DE1E9B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A591-34A7-45D2-B91D-BF6F83A93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114800"/>
            <a:ext cx="6401991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591A-E9EC-4D48-B7E8-C6386DE1E9B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A591-34A7-45D2-B91D-BF6F83A93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685800"/>
            <a:ext cx="6858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3429000"/>
            <a:ext cx="64008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301068"/>
            <a:ext cx="64008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591A-E9EC-4D48-B7E8-C6386DE1E9B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A591-34A7-45D2-B91D-BF6F83A93A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3429000"/>
            <a:ext cx="64008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5132981"/>
            <a:ext cx="6401993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591A-E9EC-4D48-B7E8-C6386DE1E9B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A591-34A7-45D2-B91D-BF6F83A93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85800"/>
            <a:ext cx="6858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Kliknite sem a upravte štýly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978400"/>
            <a:ext cx="64008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591A-E9EC-4D48-B7E8-C6386DE1E9B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A591-34A7-45D2-B91D-BF6F83A93A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Kliknite sem a upravte štýly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766733"/>
            <a:ext cx="64008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591A-E9EC-4D48-B7E8-C6386DE1E9B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A591-34A7-45D2-B91D-BF6F83A93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591A-E9EC-4D48-B7E8-C6386DE1E9B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A591-34A7-45D2-B91D-BF6F83A93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685800"/>
            <a:ext cx="1543050" cy="45720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85800"/>
            <a:ext cx="5867400" cy="5308600"/>
          </a:xfrm>
        </p:spPr>
        <p:txBody>
          <a:bodyPr vert="eaVert" anchor="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591A-E9EC-4D48-B7E8-C6386DE1E9B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A591-34A7-45D2-B91D-BF6F83A93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591A-E9EC-4D48-B7E8-C6386DE1E9B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A591-34A7-45D2-B91D-BF6F83A93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006600"/>
            <a:ext cx="64008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495800"/>
            <a:ext cx="64008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591A-E9EC-4D48-B7E8-C6386DE1E9B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A591-34A7-45D2-B91D-BF6F83A93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685801"/>
            <a:ext cx="3703241" cy="361526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685801"/>
            <a:ext cx="3700859" cy="3615266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591A-E9EC-4D48-B7E8-C6386DE1E9B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A591-34A7-45D2-B91D-BF6F83A93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685800"/>
            <a:ext cx="3487340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1270529"/>
            <a:ext cx="3703241" cy="3030538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685800"/>
            <a:ext cx="349885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1262062"/>
            <a:ext cx="3696891" cy="3030538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591A-E9EC-4D48-B7E8-C6386DE1E9B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A591-34A7-45D2-B91D-BF6F83A93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591A-E9EC-4D48-B7E8-C6386DE1E9B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A591-34A7-45D2-B91D-BF6F83A93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591A-E9EC-4D48-B7E8-C6386DE1E9B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A591-34A7-45D2-B91D-BF6F83A93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685800"/>
            <a:ext cx="27432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685800"/>
            <a:ext cx="4457701" cy="5308600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2209800"/>
            <a:ext cx="27432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591A-E9EC-4D48-B7E8-C6386DE1E9B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A591-34A7-45D2-B91D-BF6F83A93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447800"/>
            <a:ext cx="451485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914400"/>
            <a:ext cx="2460731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777067"/>
            <a:ext cx="451604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591A-E9EC-4D48-B7E8-C6386DE1E9B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A591-34A7-45D2-B91D-BF6F83A93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05227" y="2963334"/>
            <a:ext cx="2236394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59" y="4487333"/>
            <a:ext cx="64008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685801"/>
            <a:ext cx="64008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09" y="6172201"/>
            <a:ext cx="12001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E78591A-E9EC-4D48-B7E8-C6386DE1E9B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59" y="6172201"/>
            <a:ext cx="56578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5578476"/>
            <a:ext cx="856684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9E9A591-34A7-45D2-B91D-BF6F83A93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cz/" TargetMode="External"/><Relationship Id="rId2" Type="http://schemas.openxmlformats.org/officeDocument/2006/relationships/hyperlink" Target="http://www.pluska.sk/spravy/zo-zahranicia/08/55-vyrocie-smrtiacej-stavby-mur-ktory-mal-chranit-neslobodu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ikipedia.s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Na východ od železnej opony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Obrázok 3" descr="b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000364" cy="1857364"/>
          </a:xfrm>
          <a:prstGeom prst="rect">
            <a:avLst/>
          </a:prstGeom>
        </p:spPr>
      </p:pic>
      <p:pic>
        <p:nvPicPr>
          <p:cNvPr id="5" name="Obrázok 4" descr="zssr obrazo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0"/>
            <a:ext cx="2339752" cy="119675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Boj o </a:t>
            </a:r>
            <a:r>
              <a:rPr lang="sk-SK" dirty="0" err="1" smtClean="0"/>
              <a:t>berlín</a:t>
            </a:r>
            <a:endParaRPr lang="en-US" dirty="0"/>
          </a:p>
        </p:txBody>
      </p:sp>
      <p:pic>
        <p:nvPicPr>
          <p:cNvPr id="4" name="Obrázok 3" descr="berlin map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285860"/>
            <a:ext cx="5286412" cy="2509849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642910" y="4071942"/>
            <a:ext cx="785663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smtClean="0">
                <a:solidFill>
                  <a:schemeClr val="bg1"/>
                </a:solidFill>
              </a:rPr>
              <a:t>Berlín bol po II. svetovej vojne rozdelený </a:t>
            </a:r>
            <a:r>
              <a:rPr lang="sk-SK" dirty="0" smtClean="0"/>
              <a:t>na </a:t>
            </a:r>
            <a:r>
              <a:rPr lang="sk-SK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okupačné zóny</a:t>
            </a:r>
            <a:r>
              <a:rPr lang="sk-SK" dirty="0" smtClean="0"/>
              <a:t>...</a:t>
            </a:r>
          </a:p>
          <a:p>
            <a:pPr algn="ctr"/>
            <a:r>
              <a:rPr lang="sk-SK" b="1" dirty="0" smtClean="0">
                <a:solidFill>
                  <a:srgbClr val="FF0000"/>
                </a:solidFill>
              </a:rPr>
              <a:t>ZSSR</a:t>
            </a:r>
            <a:r>
              <a:rPr lang="sk-SK" dirty="0" smtClean="0"/>
              <a:t> si </a:t>
            </a:r>
            <a:r>
              <a:rPr lang="sk-SK" dirty="0" smtClean="0">
                <a:solidFill>
                  <a:srgbClr val="FF0000"/>
                </a:solidFill>
              </a:rPr>
              <a:t>chcel </a:t>
            </a:r>
            <a:r>
              <a:rPr lang="sk-SK" dirty="0" smtClean="0"/>
              <a:t>zabezpečiť </a:t>
            </a:r>
            <a:r>
              <a:rPr lang="sk-SK" dirty="0" smtClean="0">
                <a:solidFill>
                  <a:srgbClr val="FF0000"/>
                </a:solidFill>
              </a:rPr>
              <a:t>vplyv v celom Berlíne </a:t>
            </a:r>
            <a:r>
              <a:rPr lang="sk-SK" dirty="0" smtClean="0"/>
              <a:t>a v roku </a:t>
            </a:r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1948</a:t>
            </a:r>
          </a:p>
          <a:p>
            <a:pPr algn="ctr"/>
            <a:r>
              <a:rPr lang="sk-SK" dirty="0" smtClean="0"/>
              <a:t>uzavrel železničnú, cestnú aj lodnú dopravu zo západných zón</a:t>
            </a:r>
          </a:p>
          <a:p>
            <a:pPr algn="ctr"/>
            <a:r>
              <a:rPr lang="sk-SK" dirty="0" smtClean="0"/>
              <a:t>Nemecka do západného Berlína =&gt; </a:t>
            </a:r>
            <a:r>
              <a:rPr lang="sk-SK" b="1" dirty="0" smtClean="0">
                <a:solidFill>
                  <a:srgbClr val="FF0000"/>
                </a:solidFill>
              </a:rPr>
              <a:t>BLOKÁDA</a:t>
            </a:r>
            <a:r>
              <a:rPr lang="sk-SK" dirty="0" smtClean="0"/>
              <a:t> =&gt; chcel Berlín</a:t>
            </a:r>
          </a:p>
          <a:p>
            <a:pPr algn="ctr"/>
            <a:r>
              <a:rPr lang="sk-SK" dirty="0" smtClean="0"/>
              <a:t> vyhladovať...blokáda trvala do roku 1949!</a:t>
            </a:r>
          </a:p>
          <a:p>
            <a:pPr algn="ctr"/>
            <a:r>
              <a:rPr lang="sk-SK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Americké letectvo pomocou vzdušného mosta zásobovalo západný</a:t>
            </a:r>
          </a:p>
          <a:p>
            <a:pPr algn="ctr"/>
            <a:r>
              <a:rPr lang="sk-SK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Berlín</a:t>
            </a:r>
            <a:r>
              <a:rPr lang="sk-SK" dirty="0" smtClean="0"/>
              <a:t> =&gt; </a:t>
            </a:r>
            <a:r>
              <a:rPr lang="sk-SK" b="1" dirty="0" smtClean="0">
                <a:solidFill>
                  <a:schemeClr val="bg1"/>
                </a:solidFill>
              </a:rPr>
              <a:t>ZSSR nakoniec blokádu zrušil</a:t>
            </a:r>
          </a:p>
          <a:p>
            <a:endParaRPr lang="sk-SK" dirty="0" smtClean="0"/>
          </a:p>
          <a:p>
            <a:endParaRPr lang="en-US" dirty="0"/>
          </a:p>
        </p:txBody>
      </p:sp>
      <p:pic>
        <p:nvPicPr>
          <p:cNvPr id="6" name="Obrázok 5" descr="zssr obrazo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0"/>
            <a:ext cx="2339752" cy="1196752"/>
          </a:xfrm>
          <a:prstGeom prst="rect">
            <a:avLst/>
          </a:prstGeom>
        </p:spPr>
      </p:pic>
      <p:sp>
        <p:nvSpPr>
          <p:cNvPr id="8" name="BlokTextu 7"/>
          <p:cNvSpPr txBox="1"/>
          <p:nvPr/>
        </p:nvSpPr>
        <p:spPr>
          <a:xfrm>
            <a:off x="5830272" y="1928802"/>
            <a:ext cx="3313728" cy="923330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pPr algn="ctr"/>
            <a:r>
              <a:rPr lang="sk-SK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Prvá berlínska kríza </a:t>
            </a:r>
            <a:r>
              <a:rPr lang="sk-SK" dirty="0" smtClean="0"/>
              <a:t>a </a:t>
            </a:r>
          </a:p>
          <a:p>
            <a:pPr algn="ctr"/>
            <a:r>
              <a:rPr lang="sk-SK" dirty="0" smtClean="0"/>
              <a:t>vôbec </a:t>
            </a:r>
            <a:r>
              <a:rPr lang="sk-SK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prvý konflikt studenej</a:t>
            </a:r>
          </a:p>
          <a:p>
            <a:pPr algn="ctr"/>
            <a:r>
              <a:rPr lang="sk-SK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vojny </a:t>
            </a:r>
          </a:p>
        </p:txBody>
      </p:sp>
      <p:cxnSp>
        <p:nvCxnSpPr>
          <p:cNvPr id="10" name="Rovná spojovacia šípka 9"/>
          <p:cNvCxnSpPr>
            <a:endCxn id="8" idx="0"/>
          </p:cNvCxnSpPr>
          <p:nvPr/>
        </p:nvCxnSpPr>
        <p:spPr>
          <a:xfrm>
            <a:off x="4786314" y="857232"/>
            <a:ext cx="2700822" cy="10715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BlokTextu 10"/>
          <p:cNvSpPr txBox="1"/>
          <p:nvPr/>
        </p:nvSpPr>
        <p:spPr>
          <a:xfrm>
            <a:off x="1643042" y="6143644"/>
            <a:ext cx="505939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Berlínska kríza trvala bezmála 11 mesiacov!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Vzdušný most</a:t>
            </a:r>
            <a:endParaRPr lang="en-US" dirty="0"/>
          </a:p>
        </p:txBody>
      </p:sp>
      <p:pic>
        <p:nvPicPr>
          <p:cNvPr id="3" name="Obrázok 2" descr="b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1571612"/>
            <a:ext cx="4357718" cy="2643206"/>
          </a:xfrm>
          <a:prstGeom prst="rect">
            <a:avLst/>
          </a:prstGeom>
        </p:spPr>
      </p:pic>
      <p:sp>
        <p:nvSpPr>
          <p:cNvPr id="4" name="BlokTextu 3"/>
          <p:cNvSpPr txBox="1"/>
          <p:nvPr/>
        </p:nvSpPr>
        <p:spPr>
          <a:xfrm>
            <a:off x="1000100" y="4786322"/>
            <a:ext cx="465704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USA</a:t>
            </a:r>
            <a:r>
              <a:rPr lang="sk-SK" dirty="0" smtClean="0"/>
              <a:t> aj týmto spôsobom demonštrovali</a:t>
            </a:r>
          </a:p>
          <a:p>
            <a:pPr algn="ctr"/>
            <a:r>
              <a:rPr lang="sk-SK" dirty="0" smtClean="0"/>
              <a:t>svoju </a:t>
            </a:r>
            <a:r>
              <a:rPr lang="sk-SK" b="1" dirty="0" smtClean="0"/>
              <a:t>hospodársku a technickú prevahu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r>
              <a:rPr lang="sk-SK" dirty="0" smtClean="0"/>
              <a:t>Berlín sa delí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571612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Ľudia húfne prebiehali z východného Berlína do západného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a tomu chcela vláda NDR zabrániť...=&gt; 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 roku 1961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sa začal </a:t>
            </a:r>
            <a:r>
              <a:rPr lang="sk-SK" sz="2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stavať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skutočný </a:t>
            </a:r>
            <a:r>
              <a:rPr lang="sk-SK" sz="2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múr medzi východným a západným Berlínom =&gt; 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BERLÍNSKY MÚR</a:t>
            </a:r>
            <a:endParaRPr lang="sk-SK" sz="26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b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86323"/>
            <a:ext cx="3571868" cy="2071678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3614922" y="5934670"/>
            <a:ext cx="552907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Berlínsky múr na takmer tri desaťročia oddelil od</a:t>
            </a:r>
          </a:p>
          <a:p>
            <a:pPr algn="ctr"/>
            <a:r>
              <a:rPr lang="sk-SK" dirty="0" smtClean="0"/>
              <a:t>seba mnoho rodín, lások, priateľov, známych </a:t>
            </a:r>
          </a:p>
          <a:p>
            <a:pPr algn="ctr"/>
            <a:r>
              <a:rPr lang="sk-SK" dirty="0" smtClean="0"/>
              <a:t>a mnohí sa už nikdy neuvideli ...</a:t>
            </a:r>
            <a:endParaRPr lang="en-US" dirty="0"/>
          </a:p>
        </p:txBody>
      </p:sp>
      <p:sp>
        <p:nvSpPr>
          <p:cNvPr id="6" name="BlokTextu 5"/>
          <p:cNvSpPr txBox="1"/>
          <p:nvPr/>
        </p:nvSpPr>
        <p:spPr>
          <a:xfrm>
            <a:off x="3643306" y="5572140"/>
            <a:ext cx="965329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165 km</a:t>
            </a:r>
            <a:endParaRPr lang="en-US" dirty="0"/>
          </a:p>
        </p:txBody>
      </p:sp>
      <p:sp>
        <p:nvSpPr>
          <p:cNvPr id="7" name="BlokTextu 6"/>
          <p:cNvSpPr txBox="1"/>
          <p:nvPr/>
        </p:nvSpPr>
        <p:spPr>
          <a:xfrm>
            <a:off x="4786314" y="4214818"/>
            <a:ext cx="2451312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Druhá berlínska kríza</a:t>
            </a:r>
            <a:endParaRPr lang="en-US" dirty="0"/>
          </a:p>
        </p:txBody>
      </p:sp>
      <p:cxnSp>
        <p:nvCxnSpPr>
          <p:cNvPr id="9" name="Rovná spojovacia šípka 8"/>
          <p:cNvCxnSpPr/>
          <p:nvPr/>
        </p:nvCxnSpPr>
        <p:spPr>
          <a:xfrm>
            <a:off x="3571868" y="4357694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Rovná spojovacia šípka 10"/>
          <p:cNvCxnSpPr/>
          <p:nvPr/>
        </p:nvCxnSpPr>
        <p:spPr>
          <a:xfrm>
            <a:off x="3500430" y="4357694"/>
            <a:ext cx="1428760" cy="714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BlokTextu 11"/>
          <p:cNvSpPr txBox="1"/>
          <p:nvPr/>
        </p:nvSpPr>
        <p:spPr>
          <a:xfrm>
            <a:off x="4929190" y="4857760"/>
            <a:ext cx="3012363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Symbol železnej opony a </a:t>
            </a:r>
          </a:p>
          <a:p>
            <a:pPr algn="ctr"/>
            <a:r>
              <a:rPr lang="sk-SK" dirty="0" smtClean="0"/>
              <a:t>rozdelenej Európy</a:t>
            </a:r>
            <a:endParaRPr lang="en-US" dirty="0"/>
          </a:p>
        </p:txBody>
      </p:sp>
      <p:pic>
        <p:nvPicPr>
          <p:cNvPr id="13" name="Obrázok 12" descr="sten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61" y="0"/>
            <a:ext cx="3143240" cy="2143116"/>
          </a:xfrm>
          <a:prstGeom prst="rect">
            <a:avLst/>
          </a:prstGeom>
        </p:spPr>
      </p:pic>
      <p:sp>
        <p:nvSpPr>
          <p:cNvPr id="14" name="BlokTextu 13"/>
          <p:cNvSpPr txBox="1"/>
          <p:nvPr/>
        </p:nvSpPr>
        <p:spPr>
          <a:xfrm>
            <a:off x="4357686" y="0"/>
            <a:ext cx="16225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Jeden alebo</a:t>
            </a:r>
          </a:p>
          <a:p>
            <a:pPr algn="ctr"/>
            <a:r>
              <a:rPr lang="sk-SK" dirty="0" smtClean="0"/>
              <a:t>dva múry?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Použitá literatúra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1571612"/>
            <a:ext cx="6400800" cy="3615267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http://www.pluska.sk/spravy/zo-zahranicia/08/55-vyrocie-smrtiacej-stavby-mur-ktory-mal-chranit-neslobodu.html</a:t>
            </a:r>
            <a:endParaRPr lang="sk-SK" dirty="0" smtClean="0"/>
          </a:p>
          <a:p>
            <a:r>
              <a:rPr lang="sk-SK" dirty="0" err="1" smtClean="0">
                <a:hlinkClick r:id="rId3"/>
              </a:rPr>
              <a:t>www.wikipedia.cz</a:t>
            </a:r>
            <a:endParaRPr lang="sk-SK" dirty="0" smtClean="0"/>
          </a:p>
          <a:p>
            <a:r>
              <a:rPr lang="sk-SK" dirty="0" err="1" smtClean="0">
                <a:hlinkClick r:id="rId4"/>
              </a:rPr>
              <a:t>www.wikipedia.sk</a:t>
            </a:r>
            <a:endParaRPr lang="sk-SK" dirty="0" smtClean="0"/>
          </a:p>
          <a:p>
            <a:r>
              <a:rPr lang="sk-SK" dirty="0" smtClean="0"/>
              <a:t>Dejepis pre 9. ročník ZŠ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r>
              <a:rPr lang="sk-SK" dirty="0" err="1" smtClean="0"/>
              <a:t>Sovietizácia</a:t>
            </a:r>
            <a:r>
              <a:rPr lang="sk-SK" dirty="0" smtClean="0"/>
              <a:t> </a:t>
            </a:r>
            <a:r>
              <a:rPr lang="sk-SK" dirty="0" err="1" smtClean="0"/>
              <a:t>európy</a:t>
            </a:r>
            <a:r>
              <a:rPr lang="sk-SK" dirty="0" smtClean="0"/>
              <a:t> 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071546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Vo všetkých štátoch </a:t>
            </a:r>
            <a:r>
              <a:rPr lang="sk-SK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VÝCHODNÉHO BLOKU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bol nastolený 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totalitný komunistický režim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...=&gt; tieto štáty sa stali </a:t>
            </a:r>
            <a:r>
              <a:rPr lang="sk-SK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satelitmi ZSSR ... Výnimkou bola </a:t>
            </a:r>
            <a:r>
              <a:rPr lang="sk-SK" sz="2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Juhoslávia</a:t>
            </a:r>
            <a:r>
              <a:rPr lang="sk-SK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=&gt; </a:t>
            </a:r>
            <a:r>
              <a:rPr lang="sk-SK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J. B. </a:t>
            </a:r>
            <a:r>
              <a:rPr lang="sk-SK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Tito</a:t>
            </a:r>
            <a:r>
              <a:rPr lang="sk-SK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ju oslobodil pomocou partizánskej armády! ...</a:t>
            </a:r>
            <a:r>
              <a:rPr lang="sk-SK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 Juhoslávii bol tiež zavedený 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komunizmus</a:t>
            </a:r>
            <a:endParaRPr lang="en-US" sz="2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stal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53275" y="0"/>
            <a:ext cx="1990725" cy="2295525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5857884" y="0"/>
            <a:ext cx="1298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J. V. Stalin</a:t>
            </a:r>
            <a:endParaRPr lang="en-US" dirty="0"/>
          </a:p>
        </p:txBody>
      </p:sp>
      <p:pic>
        <p:nvPicPr>
          <p:cNvPr id="6" name="Obrázok 5" descr="vychodny blo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4643446"/>
            <a:ext cx="4000495" cy="2214554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5929322" y="4000504"/>
            <a:ext cx="2300630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Štáty východného </a:t>
            </a:r>
          </a:p>
          <a:p>
            <a:pPr algn="ctr"/>
            <a:r>
              <a:rPr lang="sk-SK" dirty="0"/>
              <a:t>b</a:t>
            </a:r>
            <a:r>
              <a:rPr lang="sk-SK" dirty="0" smtClean="0"/>
              <a:t>loku </a:t>
            </a:r>
            <a:endParaRPr lang="en-US" dirty="0"/>
          </a:p>
        </p:txBody>
      </p:sp>
      <p:pic>
        <p:nvPicPr>
          <p:cNvPr id="8" name="Obrázok 7" descr="tit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643446"/>
            <a:ext cx="1950153" cy="2214554"/>
          </a:xfrm>
          <a:prstGeom prst="rect">
            <a:avLst/>
          </a:prstGeom>
        </p:spPr>
      </p:pic>
      <p:sp>
        <p:nvSpPr>
          <p:cNvPr id="9" name="BlokTextu 8"/>
          <p:cNvSpPr txBox="1"/>
          <p:nvPr/>
        </p:nvSpPr>
        <p:spPr>
          <a:xfrm>
            <a:off x="1928794" y="5934670"/>
            <a:ext cx="2847254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J. B. </a:t>
            </a:r>
            <a:r>
              <a:rPr lang="sk-SK" b="1" dirty="0" err="1" smtClean="0"/>
              <a:t>Tito</a:t>
            </a:r>
            <a:r>
              <a:rPr lang="sk-SK" b="1" dirty="0" smtClean="0"/>
              <a:t> </a:t>
            </a:r>
            <a:r>
              <a:rPr lang="sk-SK" dirty="0" smtClean="0"/>
              <a:t>= juhoslovanský</a:t>
            </a:r>
          </a:p>
          <a:p>
            <a:pPr algn="ctr"/>
            <a:r>
              <a:rPr lang="sk-SK" dirty="0"/>
              <a:t>d</a:t>
            </a:r>
            <a:r>
              <a:rPr lang="sk-SK" dirty="0" smtClean="0"/>
              <a:t>iktátor, ktorého Stalin</a:t>
            </a:r>
          </a:p>
          <a:p>
            <a:pPr algn="ctr"/>
            <a:r>
              <a:rPr lang="sk-SK" dirty="0" smtClean="0"/>
              <a:t>považoval za zradcu...</a:t>
            </a:r>
            <a:endParaRPr lang="en-US" dirty="0"/>
          </a:p>
        </p:txBody>
      </p:sp>
      <p:pic>
        <p:nvPicPr>
          <p:cNvPr id="10" name="Obrázok 9" descr="juhoslavia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28794" y="4643446"/>
            <a:ext cx="2443169" cy="1221585"/>
          </a:xfrm>
          <a:prstGeom prst="rect">
            <a:avLst/>
          </a:prstGeom>
        </p:spPr>
      </p:pic>
      <p:cxnSp>
        <p:nvCxnSpPr>
          <p:cNvPr id="12" name="Rovná spojovacia šípka 11"/>
          <p:cNvCxnSpPr>
            <a:stCxn id="10" idx="3"/>
          </p:cNvCxnSpPr>
          <p:nvPr/>
        </p:nvCxnSpPr>
        <p:spPr>
          <a:xfrm>
            <a:off x="4371963" y="5254239"/>
            <a:ext cx="2557491" cy="675091"/>
          </a:xfrm>
          <a:prstGeom prst="straightConnector1">
            <a:avLst/>
          </a:prstGeom>
          <a:ln>
            <a:solidFill>
              <a:srgbClr val="FF0000">
                <a:alpha val="6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Pod </a:t>
            </a:r>
            <a:r>
              <a:rPr lang="sk-SK" dirty="0" err="1" smtClean="0"/>
              <a:t>stalinovým</a:t>
            </a:r>
            <a:r>
              <a:rPr lang="sk-SK" dirty="0" smtClean="0"/>
              <a:t> diktátom 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928802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Krajiny, ktoré kontroloval ZSSR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sa stali </a:t>
            </a:r>
            <a:r>
              <a:rPr lang="sk-SK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jeho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poslušnými </a:t>
            </a:r>
            <a:r>
              <a:rPr lang="sk-SK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satelitmi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</a:t>
            </a:r>
            <a:r>
              <a:rPr lang="sk-SK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komunistické strany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sa v týchto krajinách </a:t>
            </a:r>
            <a:r>
              <a:rPr lang="sk-SK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kontrolovali školstvo, armádu, políciu, kultúru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a z </a:t>
            </a:r>
            <a:r>
              <a:rPr lang="sk-SK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verejného a politického života </a:t>
            </a:r>
            <a:r>
              <a:rPr lang="sk-SK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vyraďovali ľudí nepohodlných pre systém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alebo iného politického zmýšľania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komunis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5445224"/>
            <a:ext cx="2483768" cy="1412776"/>
          </a:xfrm>
          <a:prstGeom prst="rect">
            <a:avLst/>
          </a:prstGeom>
        </p:spPr>
      </p:pic>
      <p:pic>
        <p:nvPicPr>
          <p:cNvPr id="5" name="Obrázok 4" descr="zssr obrazo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0"/>
            <a:ext cx="2339752" cy="1196752"/>
          </a:xfrm>
          <a:prstGeom prst="rect">
            <a:avLst/>
          </a:prstGeom>
        </p:spPr>
      </p:pic>
      <p:pic>
        <p:nvPicPr>
          <p:cNvPr id="6" name="Obrázok 5" descr="jachymov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479176"/>
            <a:ext cx="2303884" cy="1378824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2339752" y="5934670"/>
            <a:ext cx="246734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sk-SK" dirty="0" smtClean="0"/>
              <a:t>Pracovný tábor v </a:t>
            </a:r>
          </a:p>
          <a:p>
            <a:r>
              <a:rPr lang="sk-SK" dirty="0" err="1" smtClean="0"/>
              <a:t>Jáchymove</a:t>
            </a:r>
            <a:r>
              <a:rPr lang="sk-SK" dirty="0" smtClean="0"/>
              <a:t> – ťažba </a:t>
            </a:r>
          </a:p>
          <a:p>
            <a:r>
              <a:rPr lang="sk-SK" dirty="0" smtClean="0"/>
              <a:t>Uránu </a:t>
            </a:r>
            <a:endParaRPr lang="sk-SK" dirty="0"/>
          </a:p>
        </p:txBody>
      </p:sp>
      <p:cxnSp>
        <p:nvCxnSpPr>
          <p:cNvPr id="9" name="Rovná spojovacia šípka 8"/>
          <p:cNvCxnSpPr/>
          <p:nvPr/>
        </p:nvCxnSpPr>
        <p:spPr>
          <a:xfrm flipH="1">
            <a:off x="323528" y="4365104"/>
            <a:ext cx="576064" cy="1008112"/>
          </a:xfrm>
          <a:prstGeom prst="straightConnector1">
            <a:avLst/>
          </a:prstGeom>
          <a:ln>
            <a:solidFill>
              <a:srgbClr val="FFC000">
                <a:alpha val="6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Politické procesy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42910" y="1857364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 krajinách pod kontrolou ZSSR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sa začali </a:t>
            </a:r>
            <a:r>
              <a:rPr lang="sk-SK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politické procesy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najskôr </a:t>
            </a:r>
            <a:r>
              <a:rPr lang="sk-SK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 odporcami režimu a neskôr aj s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vlastnými ľuďmi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, ktorí boli </a:t>
            </a:r>
            <a:r>
              <a:rPr lang="sk-SK" sz="2600" dirty="0" err="1" smtClean="0">
                <a:latin typeface="Arial" pitchFamily="34" charset="0"/>
                <a:cs typeface="Arial" pitchFamily="34" charset="0"/>
              </a:rPr>
              <a:t>častokrát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vyhlásení za </a:t>
            </a:r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zradcov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prisluhovačov západu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</a:t>
            </a:r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milada horakov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4343400"/>
            <a:ext cx="2214547" cy="2514600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4786314" y="6488668"/>
            <a:ext cx="2111475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sk-SK" dirty="0" smtClean="0"/>
              <a:t>Milada Horáková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6862606" y="3643314"/>
            <a:ext cx="228139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Jediná popravená</a:t>
            </a:r>
          </a:p>
          <a:p>
            <a:pPr algn="ctr"/>
            <a:r>
              <a:rPr lang="sk-SK" dirty="0" smtClean="0"/>
              <a:t>žena </a:t>
            </a:r>
            <a:endParaRPr lang="en-US" dirty="0"/>
          </a:p>
        </p:txBody>
      </p:sp>
      <p:sp>
        <p:nvSpPr>
          <p:cNvPr id="7" name="BlokTextu 6"/>
          <p:cNvSpPr txBox="1"/>
          <p:nvPr/>
        </p:nvSpPr>
        <p:spPr>
          <a:xfrm>
            <a:off x="2285984" y="5143512"/>
            <a:ext cx="372249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Stala sa </a:t>
            </a:r>
            <a:r>
              <a:rPr lang="sk-SK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symbolom odporu </a:t>
            </a:r>
            <a:r>
              <a:rPr lang="sk-SK" dirty="0" smtClean="0">
                <a:solidFill>
                  <a:schemeClr val="bg1"/>
                </a:solidFill>
              </a:rPr>
              <a:t>proti</a:t>
            </a:r>
          </a:p>
          <a:p>
            <a:pPr algn="ctr"/>
            <a:r>
              <a:rPr lang="sk-SK" dirty="0" smtClean="0">
                <a:solidFill>
                  <a:schemeClr val="bg1"/>
                </a:solidFill>
              </a:rPr>
              <a:t>vládnucej </a:t>
            </a:r>
            <a:r>
              <a:rPr lang="sk-SK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komunistickej strane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Rovná spojovacia šípka 8"/>
          <p:cNvCxnSpPr>
            <a:stCxn id="7" idx="3"/>
            <a:endCxn id="4" idx="1"/>
          </p:cNvCxnSpPr>
          <p:nvPr/>
        </p:nvCxnSpPr>
        <p:spPr>
          <a:xfrm>
            <a:off x="6008478" y="5466678"/>
            <a:ext cx="920976" cy="134022"/>
          </a:xfrm>
          <a:prstGeom prst="straightConnector1">
            <a:avLst/>
          </a:prstGeom>
          <a:ln>
            <a:solidFill>
              <a:srgbClr val="C00000">
                <a:alpha val="6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Hospodárske zaostávanie za západom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71472" y="1643050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Povojnová obnova hospodárstva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bola tiež </a:t>
            </a:r>
            <a:r>
              <a:rPr lang="sk-SK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jednou z hlavných úloh 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komunistov</a:t>
            </a:r>
            <a:r>
              <a:rPr lang="sk-SK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chceli ju dosiahnuť </a:t>
            </a:r>
            <a:r>
              <a:rPr lang="sk-SK" sz="2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pozemkovou reformou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a </a:t>
            </a:r>
            <a:r>
              <a:rPr lang="sk-SK" sz="2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poštátnením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kľúčových odvetví </a:t>
            </a:r>
            <a:r>
              <a:rPr lang="sk-SK" sz="2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hospodárstva</a:t>
            </a:r>
            <a:endParaRPr lang="en-US" sz="26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857224" y="4500570"/>
            <a:ext cx="6295313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Sovietsky model </a:t>
            </a:r>
            <a:r>
              <a:rPr lang="sk-SK" b="1" dirty="0" smtClean="0"/>
              <a:t>centrálne plánovaného hospodárstva</a:t>
            </a:r>
            <a:endParaRPr lang="en-US" b="1" dirty="0"/>
          </a:p>
        </p:txBody>
      </p:sp>
      <p:cxnSp>
        <p:nvCxnSpPr>
          <p:cNvPr id="6" name="Rovná spojovacia šípka 5"/>
          <p:cNvCxnSpPr/>
          <p:nvPr/>
        </p:nvCxnSpPr>
        <p:spPr>
          <a:xfrm rot="10800000" flipV="1">
            <a:off x="2214546" y="4929198"/>
            <a:ext cx="64294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BlokTextu 6"/>
          <p:cNvSpPr txBox="1"/>
          <p:nvPr/>
        </p:nvSpPr>
        <p:spPr>
          <a:xfrm>
            <a:off x="1357290" y="5286388"/>
            <a:ext cx="175560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Kolektivizácia </a:t>
            </a:r>
            <a:endParaRPr lang="en-US" dirty="0"/>
          </a:p>
        </p:txBody>
      </p:sp>
      <p:sp>
        <p:nvSpPr>
          <p:cNvPr id="8" name="BlokTextu 7"/>
          <p:cNvSpPr txBox="1"/>
          <p:nvPr/>
        </p:nvSpPr>
        <p:spPr>
          <a:xfrm>
            <a:off x="4286248" y="5286388"/>
            <a:ext cx="187743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Industrializácia </a:t>
            </a:r>
            <a:endParaRPr lang="en-US" dirty="0"/>
          </a:p>
        </p:txBody>
      </p:sp>
      <p:cxnSp>
        <p:nvCxnSpPr>
          <p:cNvPr id="10" name="Rovná spojovacia šípka 9"/>
          <p:cNvCxnSpPr/>
          <p:nvPr/>
        </p:nvCxnSpPr>
        <p:spPr>
          <a:xfrm>
            <a:off x="4286248" y="4929198"/>
            <a:ext cx="71438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ovacia šípka 11"/>
          <p:cNvCxnSpPr/>
          <p:nvPr/>
        </p:nvCxnSpPr>
        <p:spPr>
          <a:xfrm flipV="1">
            <a:off x="5786446" y="4071942"/>
            <a:ext cx="785818" cy="357190"/>
          </a:xfrm>
          <a:prstGeom prst="straightConnector1">
            <a:avLst/>
          </a:prstGeom>
          <a:ln>
            <a:solidFill>
              <a:schemeClr val="tx1">
                <a:alpha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BlokTextu 12"/>
          <p:cNvSpPr txBox="1"/>
          <p:nvPr/>
        </p:nvSpPr>
        <p:spPr>
          <a:xfrm>
            <a:off x="6572264" y="3786190"/>
            <a:ext cx="172675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5 ročné plány</a:t>
            </a:r>
            <a:endParaRPr lang="en-US" dirty="0"/>
          </a:p>
        </p:txBody>
      </p:sp>
      <p:sp>
        <p:nvSpPr>
          <p:cNvPr id="14" name="Šípka dolu 13"/>
          <p:cNvSpPr/>
          <p:nvPr/>
        </p:nvSpPr>
        <p:spPr>
          <a:xfrm>
            <a:off x="3357554" y="5643578"/>
            <a:ext cx="928694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BlokTextu 14"/>
          <p:cNvSpPr txBox="1"/>
          <p:nvPr/>
        </p:nvSpPr>
        <p:spPr>
          <a:xfrm>
            <a:off x="1142976" y="6143644"/>
            <a:ext cx="550984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k-SK" b="1" dirty="0" smtClean="0"/>
              <a:t>Brzda hospodárstva a zaostávanie za západom</a:t>
            </a:r>
            <a:endParaRPr lang="en-US" b="1" dirty="0"/>
          </a:p>
        </p:txBody>
      </p:sp>
      <p:pic>
        <p:nvPicPr>
          <p:cNvPr id="16" name="Obrázok 15" descr="zssr.png"/>
          <p:cNvPicPr>
            <a:picLocks noChangeAspect="1"/>
          </p:cNvPicPr>
          <p:nvPr/>
        </p:nvPicPr>
        <p:blipFill>
          <a:blip r:embed="rId2"/>
          <a:srcRect t="23333" b="26667"/>
          <a:stretch>
            <a:fillRect/>
          </a:stretch>
        </p:blipFill>
        <p:spPr>
          <a:xfrm>
            <a:off x="7000875" y="0"/>
            <a:ext cx="2143125" cy="1071570"/>
          </a:xfrm>
          <a:prstGeom prst="rect">
            <a:avLst/>
          </a:prstGeom>
        </p:spPr>
      </p:pic>
      <p:cxnSp>
        <p:nvCxnSpPr>
          <p:cNvPr id="18" name="Rovná spojovacia šípka 17"/>
          <p:cNvCxnSpPr>
            <a:stCxn id="7" idx="2"/>
          </p:cNvCxnSpPr>
          <p:nvPr/>
        </p:nvCxnSpPr>
        <p:spPr>
          <a:xfrm rot="5400000">
            <a:off x="1980859" y="5889408"/>
            <a:ext cx="487924" cy="20549"/>
          </a:xfrm>
          <a:prstGeom prst="straightConnector1">
            <a:avLst/>
          </a:prstGeom>
          <a:ln>
            <a:solidFill>
              <a:schemeClr val="tx1">
                <a:alpha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ovacia šípka 19"/>
          <p:cNvCxnSpPr>
            <a:stCxn id="8" idx="2"/>
          </p:cNvCxnSpPr>
          <p:nvPr/>
        </p:nvCxnSpPr>
        <p:spPr>
          <a:xfrm rot="5400000">
            <a:off x="4975993" y="5894670"/>
            <a:ext cx="487924" cy="10025"/>
          </a:xfrm>
          <a:prstGeom prst="straightConnector1">
            <a:avLst/>
          </a:prstGeom>
          <a:ln>
            <a:solidFill>
              <a:schemeClr val="tx1">
                <a:alpha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ovná spojovacia šípka 21"/>
          <p:cNvCxnSpPr>
            <a:endCxn id="15" idx="3"/>
          </p:cNvCxnSpPr>
          <p:nvPr/>
        </p:nvCxnSpPr>
        <p:spPr>
          <a:xfrm rot="5400000">
            <a:off x="6413051" y="4454585"/>
            <a:ext cx="2113492" cy="1633958"/>
          </a:xfrm>
          <a:prstGeom prst="straightConnector1">
            <a:avLst/>
          </a:prstGeom>
          <a:ln>
            <a:solidFill>
              <a:schemeClr val="tx1">
                <a:alpha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BlokTextu 20"/>
          <p:cNvSpPr txBox="1"/>
          <p:nvPr/>
        </p:nvSpPr>
        <p:spPr>
          <a:xfrm>
            <a:off x="7000892" y="5429264"/>
            <a:ext cx="1957587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sk-SK" b="1" dirty="0" smtClean="0"/>
              <a:t>Ťažký priemysel</a:t>
            </a:r>
            <a:endParaRPr lang="en-US" b="1" dirty="0"/>
          </a:p>
        </p:txBody>
      </p:sp>
      <p:cxnSp>
        <p:nvCxnSpPr>
          <p:cNvPr id="24" name="Rovná spojovacia šípka 23"/>
          <p:cNvCxnSpPr>
            <a:stCxn id="8" idx="3"/>
            <a:endCxn id="21" idx="1"/>
          </p:cNvCxnSpPr>
          <p:nvPr/>
        </p:nvCxnSpPr>
        <p:spPr>
          <a:xfrm>
            <a:off x="6163685" y="5471054"/>
            <a:ext cx="837207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určitý hospodársky pokrok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71472" y="1785926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Na druhej strane aj keď neskôr nastalo hospodárske zaostávanie za západom, </a:t>
            </a:r>
            <a:r>
              <a:rPr lang="sk-SK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zrušil sa prídelový systém, postavilo sa veľa nových podnikov a bytov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Vznik RVHP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643050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Po sérii komunistických prevratov v krajinách už ovládaných ZSSR vznikla v roku </a:t>
            </a:r>
            <a:r>
              <a:rPr lang="sk-SK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1949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tzv. </a:t>
            </a:r>
            <a:r>
              <a:rPr lang="sk-SK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Rada vzájomnej hospodárskej pomoci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(RVHP) =&gt; mala </a:t>
            </a:r>
            <a:r>
              <a:rPr lang="sk-SK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usmerňovať hospodársku spoluprácu medzi štátmi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(nielen) </a:t>
            </a:r>
            <a:r>
              <a:rPr lang="sk-SK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východného bloku</a:t>
            </a:r>
          </a:p>
          <a:p>
            <a:r>
              <a:rPr lang="sk-SK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Zanikla v roku 1991 </a:t>
            </a:r>
            <a:endParaRPr lang="en-US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rvh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670" y="0"/>
            <a:ext cx="2500330" cy="1500174"/>
          </a:xfrm>
          <a:prstGeom prst="rect">
            <a:avLst/>
          </a:prstGeom>
        </p:spPr>
      </p:pic>
      <p:pic>
        <p:nvPicPr>
          <p:cNvPr id="5" name="Obrázok 4" descr="rvhp moskv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0000" y="4991100"/>
            <a:ext cx="2794000" cy="1866900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3428992" y="6211669"/>
            <a:ext cx="2941831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Výšková budova bývalej</a:t>
            </a:r>
          </a:p>
          <a:p>
            <a:pPr algn="ctr"/>
            <a:r>
              <a:rPr lang="sk-SK" dirty="0" smtClean="0"/>
              <a:t>RVHP v súčasnosti</a:t>
            </a:r>
            <a:endParaRPr lang="en-US" dirty="0"/>
          </a:p>
        </p:txBody>
      </p:sp>
      <p:sp>
        <p:nvSpPr>
          <p:cNvPr id="7" name="BlokTextu 6"/>
          <p:cNvSpPr txBox="1"/>
          <p:nvPr/>
        </p:nvSpPr>
        <p:spPr>
          <a:xfrm>
            <a:off x="7286644" y="4643446"/>
            <a:ext cx="110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Moskva 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1142976" y="5500702"/>
            <a:ext cx="2712602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Ktorý štát založil RVHP?</a:t>
            </a:r>
            <a:endParaRPr lang="en-US" dirty="0"/>
          </a:p>
        </p:txBody>
      </p:sp>
      <p:pic>
        <p:nvPicPr>
          <p:cNvPr id="9" name="Obrázok 8" descr="otaznik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4" y="5072074"/>
            <a:ext cx="638176" cy="82867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Železná opona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857364"/>
            <a:ext cx="6400800" cy="3615267"/>
          </a:xfrm>
        </p:spPr>
        <p:txBody>
          <a:bodyPr>
            <a:normAutofit lnSpcReduction="10000"/>
          </a:bodyPr>
          <a:lstStyle/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Čím bolo </a:t>
            </a:r>
            <a:r>
              <a:rPr lang="sk-SK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hospodárske zaostávanie 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sovietskeho bloku za </a:t>
            </a:r>
            <a:r>
              <a:rPr lang="sk-SK" sz="26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západom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zjavnejšie, tým </a:t>
            </a:r>
            <a:r>
              <a:rPr lang="sk-SK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väčšia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bola </a:t>
            </a:r>
            <a:r>
              <a:rPr lang="sk-SK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snaha izolovať </a:t>
            </a:r>
            <a:r>
              <a:rPr lang="sk-SK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východný blok </a:t>
            </a:r>
            <a:r>
              <a:rPr lang="sk-SK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od </a:t>
            </a:r>
            <a:r>
              <a:rPr lang="sk-SK" sz="26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demokratického západu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</a:t>
            </a:r>
          </a:p>
          <a:p>
            <a:r>
              <a:rPr lang="sk-SK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Pevné hranice s prísnou kontrolou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pohybu osôb a tovarov, ktoré izolovali sovietsky blok, dostali názov </a:t>
            </a:r>
            <a:r>
              <a:rPr lang="sk-SK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„železná opona“...</a:t>
            </a:r>
            <a:endParaRPr lang="en-US" sz="2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Obrázok 7" descr="vychodny blo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4643446"/>
            <a:ext cx="4000495" cy="2214554"/>
          </a:xfrm>
          <a:prstGeom prst="rect">
            <a:avLst/>
          </a:prstGeom>
        </p:spPr>
      </p:pic>
      <p:cxnSp>
        <p:nvCxnSpPr>
          <p:cNvPr id="10" name="Rovná spojovacia šípka 9"/>
          <p:cNvCxnSpPr/>
          <p:nvPr/>
        </p:nvCxnSpPr>
        <p:spPr>
          <a:xfrm>
            <a:off x="1857356" y="5143512"/>
            <a:ext cx="4857784" cy="428628"/>
          </a:xfrm>
          <a:prstGeom prst="straightConnector1">
            <a:avLst/>
          </a:prstGeom>
          <a:ln w="19050">
            <a:solidFill>
              <a:srgbClr val="FFC000">
                <a:alpha val="6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BlokTextu 10"/>
          <p:cNvSpPr txBox="1"/>
          <p:nvPr/>
        </p:nvSpPr>
        <p:spPr>
          <a:xfrm>
            <a:off x="1714480" y="6211669"/>
            <a:ext cx="3469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Silno červená čiara zobrazuje</a:t>
            </a:r>
          </a:p>
          <a:p>
            <a:pPr algn="ctr"/>
            <a:r>
              <a:rPr lang="sk-SK" dirty="0" smtClean="0"/>
              <a:t>„železnú oponu“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Zmena, ktorá nenastala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2000240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V roku </a:t>
            </a:r>
            <a:r>
              <a:rPr lang="sk-SK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1953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zomrel J. V. Stalin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, tí čo čakali zmenu ostali sklamaní...v tichosti sa vymenili „figúrky,“ teror sa o čosi zmiernil, ale tvorba sovietskeho impéria pokračovala ďalej </a:t>
            </a:r>
          </a:p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Navyše </a:t>
            </a:r>
            <a:r>
              <a:rPr lang="sk-SK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 roku 1955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bola vytvorená </a:t>
            </a:r>
            <a:r>
              <a:rPr lang="sk-SK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vojensko</a:t>
            </a:r>
            <a:r>
              <a:rPr lang="sk-SK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politická organizácia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Varšavská zmluva </a:t>
            </a:r>
            <a:endParaRPr lang="en-US" sz="2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rad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4410075"/>
            <a:ext cx="1905000" cy="2447925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1643042" y="6211669"/>
            <a:ext cx="557075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Dá sa povedať, že </a:t>
            </a:r>
            <a:r>
              <a:rPr lang="sk-SK" b="1" dirty="0" smtClean="0"/>
              <a:t>Varšavská zmluva </a:t>
            </a:r>
            <a:r>
              <a:rPr lang="sk-SK" dirty="0" smtClean="0"/>
              <a:t>vznikla ako</a:t>
            </a:r>
          </a:p>
          <a:p>
            <a:pPr algn="ctr"/>
            <a:r>
              <a:rPr lang="sk-SK" dirty="0" smtClean="0"/>
              <a:t>reakcia na vznik NATO</a:t>
            </a:r>
            <a:endParaRPr lang="en-US" dirty="0"/>
          </a:p>
        </p:txBody>
      </p:sp>
      <p:pic>
        <p:nvPicPr>
          <p:cNvPr id="6" name="Obrázok 5" descr="stali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3275" y="0"/>
            <a:ext cx="1990725" cy="22955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Výse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 západ od &amp;quot;železnej opony&amp;quot;</Template>
  <TotalTime>387</TotalTime>
  <Words>590</Words>
  <Application>Microsoft Office PowerPoint</Application>
  <PresentationFormat>Prezentácia na obrazovke (4:3)</PresentationFormat>
  <Paragraphs>79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Wingdings</vt:lpstr>
      <vt:lpstr>Wingdings 3</vt:lpstr>
      <vt:lpstr>Výsek</vt:lpstr>
      <vt:lpstr>Na východ od železnej opony</vt:lpstr>
      <vt:lpstr>Sovietizácia európy </vt:lpstr>
      <vt:lpstr>Pod stalinovým diktátom </vt:lpstr>
      <vt:lpstr>Politické procesy </vt:lpstr>
      <vt:lpstr>Hospodárske zaostávanie za západom</vt:lpstr>
      <vt:lpstr>určitý hospodársky pokrok</vt:lpstr>
      <vt:lpstr>Vznik RVHP</vt:lpstr>
      <vt:lpstr>Železná opona</vt:lpstr>
      <vt:lpstr>Zmena, ktorá nenastala</vt:lpstr>
      <vt:lpstr>Boj o berlín</vt:lpstr>
      <vt:lpstr>Vzdušný most</vt:lpstr>
      <vt:lpstr>Berlín sa delí</vt:lpstr>
      <vt:lpstr>Použitá literatúra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 východ od železnej opony</dc:title>
  <dc:creator>RadoNB</dc:creator>
  <cp:lastModifiedBy>riaditel</cp:lastModifiedBy>
  <cp:revision>64</cp:revision>
  <dcterms:created xsi:type="dcterms:W3CDTF">2018-03-08T13:36:04Z</dcterms:created>
  <dcterms:modified xsi:type="dcterms:W3CDTF">2020-03-23T21:22:22Z</dcterms:modified>
</cp:coreProperties>
</file>