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media/image9.png" ContentType="image/png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9144000" cy="51435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311760" y="410040"/>
            <a:ext cx="8520120" cy="6073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311760" y="1229760"/>
            <a:ext cx="8520120" cy="1592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311760" y="2973600"/>
            <a:ext cx="8520120" cy="1592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311760" y="410040"/>
            <a:ext cx="8520120" cy="6073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311760" y="1229760"/>
            <a:ext cx="4157640" cy="1592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677840" y="1229760"/>
            <a:ext cx="4157640" cy="1592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311760" y="2973600"/>
            <a:ext cx="4157640" cy="1592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677840" y="2973600"/>
            <a:ext cx="4157640" cy="1592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311760" y="410040"/>
            <a:ext cx="8520120" cy="6073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311760" y="1229760"/>
            <a:ext cx="2743200" cy="1592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3192480" y="1229760"/>
            <a:ext cx="2743200" cy="1592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6073200" y="1229760"/>
            <a:ext cx="2743200" cy="1592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311760" y="2973600"/>
            <a:ext cx="2743200" cy="1592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3192480" y="2973600"/>
            <a:ext cx="2743200" cy="1592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6073200" y="2973600"/>
            <a:ext cx="2743200" cy="1592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311760" y="410040"/>
            <a:ext cx="8520120" cy="6073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subTitle"/>
          </p:nvPr>
        </p:nvSpPr>
        <p:spPr>
          <a:xfrm>
            <a:off x="311760" y="1229760"/>
            <a:ext cx="8520120" cy="333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311760" y="410040"/>
            <a:ext cx="8520120" cy="6073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311760" y="1229760"/>
            <a:ext cx="8520120" cy="3338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311760" y="410040"/>
            <a:ext cx="8520120" cy="6073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311760" y="1229760"/>
            <a:ext cx="4157640" cy="3338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7840" y="1229760"/>
            <a:ext cx="4157640" cy="3338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311760" y="410040"/>
            <a:ext cx="8520120" cy="6073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subTitle"/>
          </p:nvPr>
        </p:nvSpPr>
        <p:spPr>
          <a:xfrm>
            <a:off x="311760" y="410040"/>
            <a:ext cx="8520120" cy="2816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11760" y="410040"/>
            <a:ext cx="8520120" cy="6073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311760" y="1229760"/>
            <a:ext cx="4157640" cy="1592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7840" y="1229760"/>
            <a:ext cx="4157640" cy="3338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311760" y="2973600"/>
            <a:ext cx="4157640" cy="1592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11760" y="410040"/>
            <a:ext cx="8520120" cy="6073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311760" y="1229760"/>
            <a:ext cx="8520120" cy="333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311760" y="410040"/>
            <a:ext cx="8520120" cy="6073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311760" y="1229760"/>
            <a:ext cx="4157640" cy="3338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7840" y="1229760"/>
            <a:ext cx="4157640" cy="1592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677840" y="2973600"/>
            <a:ext cx="4157640" cy="1592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311760" y="410040"/>
            <a:ext cx="8520120" cy="6073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311760" y="1229760"/>
            <a:ext cx="4157640" cy="1592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677840" y="1229760"/>
            <a:ext cx="4157640" cy="1592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311760" y="2973600"/>
            <a:ext cx="8520120" cy="1592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311760" y="410040"/>
            <a:ext cx="8520120" cy="6073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311760" y="1229760"/>
            <a:ext cx="8520120" cy="1592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11760" y="2973600"/>
            <a:ext cx="8520120" cy="1592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311760" y="410040"/>
            <a:ext cx="8520120" cy="6073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311760" y="1229760"/>
            <a:ext cx="4157640" cy="1592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677840" y="1229760"/>
            <a:ext cx="4157640" cy="1592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311760" y="2973600"/>
            <a:ext cx="4157640" cy="1592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4677840" y="2973600"/>
            <a:ext cx="4157640" cy="1592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311760" y="410040"/>
            <a:ext cx="8520120" cy="6073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311760" y="1229760"/>
            <a:ext cx="2743200" cy="1592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3192480" y="1229760"/>
            <a:ext cx="2743200" cy="1592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6073200" y="1229760"/>
            <a:ext cx="2743200" cy="1592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body"/>
          </p:nvPr>
        </p:nvSpPr>
        <p:spPr>
          <a:xfrm>
            <a:off x="311760" y="2973600"/>
            <a:ext cx="2743200" cy="1592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6"/>
          <p:cNvSpPr>
            <a:spLocks noGrp="1"/>
          </p:cNvSpPr>
          <p:nvPr>
            <p:ph type="body"/>
          </p:nvPr>
        </p:nvSpPr>
        <p:spPr>
          <a:xfrm>
            <a:off x="3192480" y="2973600"/>
            <a:ext cx="2743200" cy="1592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7"/>
          <p:cNvSpPr>
            <a:spLocks noGrp="1"/>
          </p:cNvSpPr>
          <p:nvPr>
            <p:ph type="body"/>
          </p:nvPr>
        </p:nvSpPr>
        <p:spPr>
          <a:xfrm>
            <a:off x="6073200" y="2973600"/>
            <a:ext cx="2743200" cy="1592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311760" y="410040"/>
            <a:ext cx="8520120" cy="6073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311760" y="1229760"/>
            <a:ext cx="8520120" cy="3338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311760" y="410040"/>
            <a:ext cx="8520120" cy="6073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311760" y="1229760"/>
            <a:ext cx="4157640" cy="3338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7840" y="1229760"/>
            <a:ext cx="4157640" cy="3338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11760" y="410040"/>
            <a:ext cx="8520120" cy="6073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311760" y="410040"/>
            <a:ext cx="8520120" cy="2816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311760" y="410040"/>
            <a:ext cx="8520120" cy="6073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311760" y="1229760"/>
            <a:ext cx="4157640" cy="1592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7840" y="1229760"/>
            <a:ext cx="4157640" cy="3338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311760" y="2973600"/>
            <a:ext cx="4157640" cy="1592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311760" y="410040"/>
            <a:ext cx="8520120" cy="6073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311760" y="1229760"/>
            <a:ext cx="4157640" cy="3338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7840" y="1229760"/>
            <a:ext cx="4157640" cy="1592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677840" y="2973600"/>
            <a:ext cx="4157640" cy="1592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311760" y="410040"/>
            <a:ext cx="8520120" cy="6073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311760" y="1229760"/>
            <a:ext cx="4157640" cy="1592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7840" y="1229760"/>
            <a:ext cx="4157640" cy="1592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311760" y="2973600"/>
            <a:ext cx="8520120" cy="1592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a399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1"/>
          <p:cNvGrpSpPr/>
          <p:nvPr/>
        </p:nvGrpSpPr>
        <p:grpSpPr>
          <a:xfrm>
            <a:off x="6098760" y="0"/>
            <a:ext cx="3045240" cy="2030400"/>
            <a:chOff x="6098760" y="0"/>
            <a:chExt cx="3045240" cy="2030400"/>
          </a:xfrm>
        </p:grpSpPr>
        <p:sp>
          <p:nvSpPr>
            <p:cNvPr id="1" name="CustomShape 2"/>
            <p:cNvSpPr/>
            <p:nvPr/>
          </p:nvSpPr>
          <p:spPr>
            <a:xfrm>
              <a:off x="8128800" y="0"/>
              <a:ext cx="1014840" cy="10148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" name="CustomShape 3"/>
            <p:cNvSpPr/>
            <p:nvPr/>
          </p:nvSpPr>
          <p:spPr>
            <a:xfrm flipH="1">
              <a:off x="7112880" y="0"/>
              <a:ext cx="1014840" cy="101484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" name="CustomShape 4"/>
            <p:cNvSpPr/>
            <p:nvPr/>
          </p:nvSpPr>
          <p:spPr>
            <a:xfrm flipH="1" rot="10800000">
              <a:off x="7113240" y="360"/>
              <a:ext cx="1014840" cy="101484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" name="CustomShape 5"/>
            <p:cNvSpPr/>
            <p:nvPr/>
          </p:nvSpPr>
          <p:spPr>
            <a:xfrm rot="10800000">
              <a:off x="6098760" y="0"/>
              <a:ext cx="1014840" cy="101484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" name="CustomShape 6"/>
            <p:cNvSpPr/>
            <p:nvPr/>
          </p:nvSpPr>
          <p:spPr>
            <a:xfrm rot="10800000">
              <a:off x="8129160" y="1015200"/>
              <a:ext cx="1014840" cy="101484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6" name="PlaceHolder 7"/>
          <p:cNvSpPr>
            <a:spLocks noGrp="1"/>
          </p:cNvSpPr>
          <p:nvPr>
            <p:ph type="title"/>
          </p:nvPr>
        </p:nvSpPr>
        <p:spPr>
          <a:xfrm>
            <a:off x="597960" y="1775160"/>
            <a:ext cx="8221680" cy="838440"/>
          </a:xfrm>
          <a:prstGeom prst="rect">
            <a:avLst/>
          </a:prstGeom>
        </p:spPr>
        <p:txBody>
          <a:bodyPr tIns="91440" bIns="91440" anchor="b">
            <a:noAutofit/>
          </a:bodyPr>
          <a:p>
            <a:r>
              <a:rPr b="0" lang="pl-PL" sz="4200" spc="-1" strike="noStrike">
                <a:solidFill>
                  <a:srgbClr val="000000"/>
                </a:solidFill>
                <a:latin typeface="Arial"/>
              </a:rPr>
              <a:t>Kliknij, aby edytować format tekstu tytułu</a:t>
            </a:r>
            <a:endParaRPr b="0" lang="pl-PL" sz="4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8"/>
          <p:cNvSpPr>
            <a:spLocks noGrp="1"/>
          </p:cNvSpPr>
          <p:nvPr>
            <p:ph type="sldNum"/>
          </p:nvPr>
        </p:nvSpPr>
        <p:spPr>
          <a:xfrm>
            <a:off x="8460360" y="4651200"/>
            <a:ext cx="548280" cy="393120"/>
          </a:xfrm>
          <a:prstGeom prst="rect">
            <a:avLst/>
          </a:prstGeom>
        </p:spPr>
        <p:txBody>
          <a:bodyPr tIns="91440" bIns="91440" anchor="ctr">
            <a:noAutofit/>
          </a:bodyPr>
          <a:p>
            <a:pPr algn="r">
              <a:lnSpc>
                <a:spcPct val="100000"/>
              </a:lnSpc>
            </a:pPr>
            <a:fld id="{E5E0EE12-66DA-4A1F-BC9B-03C6C443A56B}" type="slidenum">
              <a:rPr b="0" lang="pl-PL" sz="1000" spc="-1" strike="noStrike">
                <a:solidFill>
                  <a:srgbClr val="ffffff"/>
                </a:solidFill>
                <a:latin typeface="Roboto"/>
                <a:ea typeface="Roboto"/>
              </a:rPr>
              <a:t>&lt;numer&gt;</a:t>
            </a:fld>
            <a:endParaRPr b="0" lang="pl-PL" sz="1000" spc="-1" strike="noStrike">
              <a:latin typeface="Times New Roman"/>
            </a:endParaRPr>
          </a:p>
        </p:txBody>
      </p:sp>
      <p:sp>
        <p:nvSpPr>
          <p:cNvPr id="8" name="PlaceHolder 9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1"/>
          <p:cNvGrpSpPr/>
          <p:nvPr/>
        </p:nvGrpSpPr>
        <p:grpSpPr>
          <a:xfrm>
            <a:off x="0" y="3903840"/>
            <a:ext cx="9144000" cy="1239480"/>
            <a:chOff x="0" y="3903840"/>
            <a:chExt cx="9144000" cy="1239480"/>
          </a:xfrm>
        </p:grpSpPr>
        <p:sp>
          <p:nvSpPr>
            <p:cNvPr id="46" name="CustomShape 2"/>
            <p:cNvSpPr/>
            <p:nvPr/>
          </p:nvSpPr>
          <p:spPr>
            <a:xfrm>
              <a:off x="8154720" y="3903840"/>
              <a:ext cx="988920" cy="98748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" name="CustomShape 3"/>
            <p:cNvSpPr/>
            <p:nvPr/>
          </p:nvSpPr>
          <p:spPr>
            <a:xfrm flipH="1">
              <a:off x="6180480" y="3903840"/>
              <a:ext cx="988920" cy="98748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" name="CustomShape 4"/>
            <p:cNvSpPr/>
            <p:nvPr/>
          </p:nvSpPr>
          <p:spPr>
            <a:xfrm>
              <a:off x="7170120" y="3903840"/>
              <a:ext cx="988920" cy="98748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" name="CustomShape 5"/>
            <p:cNvSpPr/>
            <p:nvPr/>
          </p:nvSpPr>
          <p:spPr>
            <a:xfrm rot="10800000">
              <a:off x="8155080" y="3904200"/>
              <a:ext cx="988920" cy="98748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" name="CustomShape 6"/>
            <p:cNvSpPr/>
            <p:nvPr/>
          </p:nvSpPr>
          <p:spPr>
            <a:xfrm>
              <a:off x="0" y="4891680"/>
              <a:ext cx="9143640" cy="25164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51" name="PlaceHolder 7"/>
          <p:cNvSpPr>
            <a:spLocks noGrp="1"/>
          </p:cNvSpPr>
          <p:nvPr>
            <p:ph type="title"/>
          </p:nvPr>
        </p:nvSpPr>
        <p:spPr>
          <a:xfrm>
            <a:off x="311760" y="410040"/>
            <a:ext cx="8520120" cy="607320"/>
          </a:xfrm>
          <a:prstGeom prst="rect">
            <a:avLst/>
          </a:prstGeom>
        </p:spPr>
        <p:txBody>
          <a:bodyPr tIns="91440" bIns="91440">
            <a:noAutofit/>
          </a:bodyPr>
          <a:p>
            <a:r>
              <a:rPr b="0" lang="pl-PL" sz="3000" spc="-1" strike="noStrike">
                <a:solidFill>
                  <a:srgbClr val="000000"/>
                </a:solidFill>
                <a:latin typeface="Arial"/>
              </a:rPr>
              <a:t>Kliknij, aby edytować format tekstu tytułu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8"/>
          <p:cNvSpPr>
            <a:spLocks noGrp="1"/>
          </p:cNvSpPr>
          <p:nvPr>
            <p:ph type="body"/>
          </p:nvPr>
        </p:nvSpPr>
        <p:spPr>
          <a:xfrm>
            <a:off x="311760" y="1229760"/>
            <a:ext cx="8520120" cy="3338640"/>
          </a:xfrm>
          <a:prstGeom prst="rect">
            <a:avLst/>
          </a:prstGeom>
        </p:spPr>
        <p:txBody>
          <a:bodyPr tIns="91440" bIns="9144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9"/>
          <p:cNvSpPr>
            <a:spLocks noGrp="1"/>
          </p:cNvSpPr>
          <p:nvPr>
            <p:ph type="sldNum"/>
          </p:nvPr>
        </p:nvSpPr>
        <p:spPr>
          <a:xfrm>
            <a:off x="8460360" y="4651200"/>
            <a:ext cx="548280" cy="393120"/>
          </a:xfrm>
          <a:prstGeom prst="rect">
            <a:avLst/>
          </a:prstGeom>
        </p:spPr>
        <p:txBody>
          <a:bodyPr tIns="91440" bIns="91440" anchor="ctr">
            <a:noAutofit/>
          </a:bodyPr>
          <a:p>
            <a:pPr algn="r">
              <a:lnSpc>
                <a:spcPct val="100000"/>
              </a:lnSpc>
            </a:pPr>
            <a:fld id="{5E53EEF1-EB32-4BB5-A49E-41B50BEFD9B3}" type="slidenum">
              <a:rPr b="0" lang="pl-PL" sz="1000" spc="-1" strike="noStrike">
                <a:solidFill>
                  <a:srgbClr val="ffffff"/>
                </a:solidFill>
                <a:latin typeface="Roboto"/>
                <a:ea typeface="Roboto"/>
              </a:rPr>
              <a:t>&lt;numer&gt;</a:t>
            </a:fld>
            <a:endParaRPr b="0" lang="pl-PL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1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1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1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1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slideLayout" Target="../slideLayouts/slideLayout1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460800" y="524160"/>
            <a:ext cx="8221680" cy="83844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>
            <a:noAutofit/>
          </a:bodyPr>
          <a:p>
            <a:pPr>
              <a:lnSpc>
                <a:spcPct val="100000"/>
              </a:lnSpc>
            </a:pPr>
            <a:r>
              <a:rPr b="0" lang="pl-PL" sz="4200" spc="-1" strike="noStrike">
                <a:solidFill>
                  <a:srgbClr val="ffffff"/>
                </a:solidFill>
                <a:latin typeface="Roboto"/>
                <a:ea typeface="Roboto"/>
              </a:rPr>
              <a:t>KOLOROWE WITAMINY</a:t>
            </a:r>
            <a:endParaRPr b="0" lang="pl-PL" sz="4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TextShape 2"/>
          <p:cNvSpPr txBox="1"/>
          <p:nvPr/>
        </p:nvSpPr>
        <p:spPr>
          <a:xfrm>
            <a:off x="921960" y="1362960"/>
            <a:ext cx="8221680" cy="4327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2100" spc="-1" strike="noStrike">
                <a:solidFill>
                  <a:srgbClr val="ffffff"/>
                </a:solidFill>
                <a:latin typeface="Roboto"/>
                <a:ea typeface="Roboto"/>
              </a:rPr>
              <a:t>JAK ZDROWO ŻYĆ I ODPOWIEDNIO SIĘ ODŻYWIAĆ</a:t>
            </a:r>
            <a:endParaRPr b="0" lang="pl-PL" sz="2100" spc="-1" strike="noStrike">
              <a:latin typeface="Arial"/>
            </a:endParaRPr>
          </a:p>
        </p:txBody>
      </p:sp>
      <p:pic>
        <p:nvPicPr>
          <p:cNvPr id="92" name="Google Shape;87;p13" descr=""/>
          <p:cNvPicPr/>
          <p:nvPr/>
        </p:nvPicPr>
        <p:blipFill>
          <a:blip r:embed="rId1"/>
          <a:stretch/>
        </p:blipFill>
        <p:spPr>
          <a:xfrm>
            <a:off x="152280" y="1948320"/>
            <a:ext cx="3504960" cy="3042720"/>
          </a:xfrm>
          <a:prstGeom prst="rect">
            <a:avLst/>
          </a:prstGeom>
          <a:ln>
            <a:noFill/>
          </a:ln>
        </p:spPr>
      </p:pic>
      <p:pic>
        <p:nvPicPr>
          <p:cNvPr id="93" name="Google Shape;88;p13" descr=""/>
          <p:cNvPicPr/>
          <p:nvPr/>
        </p:nvPicPr>
        <p:blipFill>
          <a:blip r:embed="rId2"/>
          <a:stretch/>
        </p:blipFill>
        <p:spPr>
          <a:xfrm>
            <a:off x="3809880" y="2365560"/>
            <a:ext cx="5181120" cy="2207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Shape 1"/>
          <p:cNvSpPr txBox="1"/>
          <p:nvPr/>
        </p:nvSpPr>
        <p:spPr>
          <a:xfrm>
            <a:off x="311760" y="410040"/>
            <a:ext cx="8520120" cy="6073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2a3990"/>
                </a:solidFill>
                <a:latin typeface="Roboto"/>
                <a:ea typeface="Roboto"/>
              </a:rPr>
              <a:t>JAK DBAĆ O ZDROWIE?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TextShape 2"/>
          <p:cNvSpPr txBox="1"/>
          <p:nvPr/>
        </p:nvSpPr>
        <p:spPr>
          <a:xfrm>
            <a:off x="311760" y="1229760"/>
            <a:ext cx="8520120" cy="3338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1" lang="pl-PL" sz="1500" spc="-1" strike="noStrike">
                <a:solidFill>
                  <a:srgbClr val="323232"/>
                </a:solidFill>
                <a:latin typeface="Arial"/>
                <a:ea typeface="Arial"/>
              </a:rPr>
              <a:t>Jedz produkty zbożowe, zwłaszcza pełnoziarniste</a:t>
            </a:r>
            <a:r>
              <a:rPr b="0" lang="pl-PL" sz="1500" spc="-1" strike="noStrike">
                <a:solidFill>
                  <a:srgbClr val="323232"/>
                </a:solidFill>
                <a:latin typeface="Arial"/>
                <a:ea typeface="Arial"/>
              </a:rPr>
              <a:t>, do których zaliczamy m.in. mąkę i pieczywo razowe, kasze, ryż brązowy, płatki zbożowe. Produkty te są bogatym źródłem węglowodanów złożonych, zapewniających organizmowi energię, a także witamin z grupy B, błonnika i wielu istotnych składników mineralnych. </a:t>
            </a:r>
            <a:endParaRPr b="0" lang="pl-PL" sz="1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8" name="Google Shape;159;p22" descr=""/>
          <p:cNvPicPr/>
          <p:nvPr/>
        </p:nvPicPr>
        <p:blipFill>
          <a:blip r:embed="rId1"/>
          <a:stretch/>
        </p:blipFill>
        <p:spPr>
          <a:xfrm>
            <a:off x="4500000" y="2170800"/>
            <a:ext cx="3927600" cy="2619360"/>
          </a:xfrm>
          <a:prstGeom prst="rect">
            <a:avLst/>
          </a:prstGeom>
          <a:ln>
            <a:noFill/>
          </a:ln>
        </p:spPr>
      </p:pic>
      <p:pic>
        <p:nvPicPr>
          <p:cNvPr id="129" name="Google Shape;160;p22" descr=""/>
          <p:cNvPicPr/>
          <p:nvPr/>
        </p:nvPicPr>
        <p:blipFill>
          <a:blip r:embed="rId2"/>
          <a:stretch/>
        </p:blipFill>
        <p:spPr>
          <a:xfrm>
            <a:off x="523080" y="2571840"/>
            <a:ext cx="3681360" cy="2183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311760" y="410040"/>
            <a:ext cx="8520120" cy="6073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2a3990"/>
                </a:solidFill>
                <a:latin typeface="Roboto"/>
                <a:ea typeface="Roboto"/>
              </a:rPr>
              <a:t>JAK DBAĆ O ZDROWIE?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TextShape 2"/>
          <p:cNvSpPr txBox="1"/>
          <p:nvPr/>
        </p:nvSpPr>
        <p:spPr>
          <a:xfrm>
            <a:off x="311760" y="1229760"/>
            <a:ext cx="8520120" cy="3338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1" lang="pl-PL" sz="1500" spc="-1" strike="noStrike">
                <a:solidFill>
                  <a:srgbClr val="323232"/>
                </a:solidFill>
                <a:latin typeface="Arial"/>
                <a:ea typeface="Arial"/>
              </a:rPr>
              <a:t>Pij co najmniej 3-4 szklanki mleka dziennie</a:t>
            </a:r>
            <a:r>
              <a:rPr b="0" lang="pl-PL" sz="1500" spc="-1" strike="noStrike">
                <a:solidFill>
                  <a:srgbClr val="323232"/>
                </a:solidFill>
                <a:latin typeface="Arial"/>
                <a:ea typeface="Arial"/>
              </a:rPr>
              <a:t>. Ale jeśli go nie lubisz, możesz je zastąpić jogurtem naturalnym, kefirem i – częściowo – serem. Produkty mleczne są najlepszym źródłem dobrze przyswajalnego wapnia, który jest niezbędny do budowy kości i zębów. </a:t>
            </a:r>
            <a:endParaRPr b="0" lang="pl-PL" sz="1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2" name="Google Shape;167;p23" descr=""/>
          <p:cNvPicPr/>
          <p:nvPr/>
        </p:nvPicPr>
        <p:blipFill>
          <a:blip r:embed="rId1"/>
          <a:stretch/>
        </p:blipFill>
        <p:spPr>
          <a:xfrm>
            <a:off x="4088520" y="2106720"/>
            <a:ext cx="4151160" cy="2769120"/>
          </a:xfrm>
          <a:prstGeom prst="rect">
            <a:avLst/>
          </a:prstGeom>
          <a:ln>
            <a:noFill/>
          </a:ln>
        </p:spPr>
      </p:pic>
      <p:pic>
        <p:nvPicPr>
          <p:cNvPr id="133" name="Google Shape;168;p23" descr=""/>
          <p:cNvPicPr/>
          <p:nvPr/>
        </p:nvPicPr>
        <p:blipFill>
          <a:blip r:embed="rId2"/>
          <a:stretch/>
        </p:blipFill>
        <p:spPr>
          <a:xfrm>
            <a:off x="844560" y="2181600"/>
            <a:ext cx="2529360" cy="2769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1"/>
          <p:cNvSpPr txBox="1"/>
          <p:nvPr/>
        </p:nvSpPr>
        <p:spPr>
          <a:xfrm>
            <a:off x="311760" y="410040"/>
            <a:ext cx="8520120" cy="6073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2a3990"/>
                </a:solidFill>
                <a:latin typeface="Roboto"/>
                <a:ea typeface="Roboto"/>
              </a:rPr>
              <a:t>JAK DBAĆ O ZDROWIE?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TextShape 2"/>
          <p:cNvSpPr txBox="1"/>
          <p:nvPr/>
        </p:nvSpPr>
        <p:spPr>
          <a:xfrm>
            <a:off x="311760" y="1229760"/>
            <a:ext cx="8520120" cy="3338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1" lang="pl-PL" sz="1500" spc="-1" strike="noStrike">
                <a:solidFill>
                  <a:srgbClr val="323232"/>
                </a:solidFill>
                <a:latin typeface="Arial"/>
                <a:ea typeface="Arial"/>
              </a:rPr>
              <a:t>Jedz chude mięso, ryby, jaja, nasiona roślin strączkowych</a:t>
            </a:r>
            <a:r>
              <a:rPr b="0" lang="pl-PL" sz="1500" spc="-1" strike="noStrike">
                <a:solidFill>
                  <a:srgbClr val="323232"/>
                </a:solidFill>
                <a:latin typeface="Arial"/>
                <a:ea typeface="Arial"/>
              </a:rPr>
              <a:t> oraz wybieraj tłuszcze roślinne zamiast zwierzęcych. Produkty z tej grupy są źródłem szczególnie ważnego w okresie wzrostu i rozwoju pełnowartościowego białka, a także żelaza. </a:t>
            </a:r>
            <a:endParaRPr b="0" lang="pl-PL" sz="1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6" name="Google Shape;175;p24" descr=""/>
          <p:cNvPicPr/>
          <p:nvPr/>
        </p:nvPicPr>
        <p:blipFill>
          <a:blip r:embed="rId1"/>
          <a:stretch/>
        </p:blipFill>
        <p:spPr>
          <a:xfrm>
            <a:off x="3761280" y="2149200"/>
            <a:ext cx="5114160" cy="2878560"/>
          </a:xfrm>
          <a:prstGeom prst="rect">
            <a:avLst/>
          </a:prstGeom>
          <a:ln>
            <a:noFill/>
          </a:ln>
        </p:spPr>
      </p:pic>
      <p:pic>
        <p:nvPicPr>
          <p:cNvPr id="137" name="Google Shape;176;p24" descr=""/>
          <p:cNvPicPr/>
          <p:nvPr/>
        </p:nvPicPr>
        <p:blipFill>
          <a:blip r:embed="rId2"/>
          <a:stretch/>
        </p:blipFill>
        <p:spPr>
          <a:xfrm>
            <a:off x="129960" y="2378880"/>
            <a:ext cx="3630960" cy="2419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311760" y="410040"/>
            <a:ext cx="8520120" cy="6073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2a3990"/>
                </a:solidFill>
                <a:latin typeface="Roboto"/>
                <a:ea typeface="Roboto"/>
              </a:rPr>
              <a:t>JAK DBAĆ O ZDROWIE?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TextShape 2"/>
          <p:cNvSpPr txBox="1"/>
          <p:nvPr/>
        </p:nvSpPr>
        <p:spPr>
          <a:xfrm>
            <a:off x="311760" y="1229760"/>
            <a:ext cx="8520120" cy="3338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1" lang="pl-PL" sz="1500" spc="-1" strike="noStrike">
                <a:solidFill>
                  <a:srgbClr val="323232"/>
                </a:solidFill>
                <a:latin typeface="Arial"/>
                <a:ea typeface="Arial"/>
              </a:rPr>
              <a:t>Zrezygnuj ze słodkich napojów</a:t>
            </a:r>
            <a:r>
              <a:rPr b="0" lang="pl-PL" sz="1500" spc="-1" strike="noStrike">
                <a:solidFill>
                  <a:srgbClr val="323232"/>
                </a:solidFill>
                <a:latin typeface="Arial"/>
                <a:ea typeface="Arial"/>
              </a:rPr>
              <a:t> (np. oranżad i napojów owocowych) oraz słodyczy (zastępuj je owocami i orzechami). Jedzenie słodyczy sprzyja m.in. powstawaniu nadwagi i otyłości, ale także próchnicy zębów. Według najnowszych zaleceń, dzieci w wieku 4-6 lat mogą spożywać ich nie więcej niż 170 ml soku dziennie (około pół szklanki), a dzieci od 7 roku życia do 230 ml, czyli co najwyżej szklankę soku owocowego dziennie. </a:t>
            </a:r>
            <a:endParaRPr b="0" lang="pl-PL" sz="1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0" name="Google Shape;183;p25" descr=""/>
          <p:cNvPicPr/>
          <p:nvPr/>
        </p:nvPicPr>
        <p:blipFill>
          <a:blip r:embed="rId1"/>
          <a:stretch/>
        </p:blipFill>
        <p:spPr>
          <a:xfrm>
            <a:off x="4572000" y="2405160"/>
            <a:ext cx="4259880" cy="2387880"/>
          </a:xfrm>
          <a:prstGeom prst="rect">
            <a:avLst/>
          </a:prstGeom>
          <a:ln>
            <a:noFill/>
          </a:ln>
        </p:spPr>
      </p:pic>
      <p:pic>
        <p:nvPicPr>
          <p:cNvPr id="141" name="Google Shape;184;p25" descr=""/>
          <p:cNvPicPr/>
          <p:nvPr/>
        </p:nvPicPr>
        <p:blipFill>
          <a:blip r:embed="rId2"/>
          <a:stretch/>
        </p:blipFill>
        <p:spPr>
          <a:xfrm>
            <a:off x="990000" y="2748240"/>
            <a:ext cx="2748240" cy="2106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Shape 1"/>
          <p:cNvSpPr txBox="1"/>
          <p:nvPr/>
        </p:nvSpPr>
        <p:spPr>
          <a:xfrm>
            <a:off x="311760" y="410040"/>
            <a:ext cx="8520120" cy="6073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2a3990"/>
                </a:solidFill>
                <a:latin typeface="Roboto"/>
                <a:ea typeface="Roboto"/>
              </a:rPr>
              <a:t>JAK DBAĆ O ZDROWIE?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TextShape 2"/>
          <p:cNvSpPr txBox="1"/>
          <p:nvPr/>
        </p:nvSpPr>
        <p:spPr>
          <a:xfrm>
            <a:off x="311760" y="1229760"/>
            <a:ext cx="8520120" cy="3338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pl-PL" sz="2100" spc="-1" strike="noStrike">
                <a:solidFill>
                  <a:srgbClr val="434343"/>
                </a:solidFill>
                <a:latin typeface="Roboto"/>
                <a:ea typeface="Roboto"/>
              </a:rPr>
              <a:t>DO PICIA NAJCZĘŚCIEJ WYBIERAJ WODĘ</a:t>
            </a:r>
            <a:endParaRPr b="0" lang="pl-PL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4" name="Google Shape;191;p26" descr=""/>
          <p:cNvPicPr/>
          <p:nvPr/>
        </p:nvPicPr>
        <p:blipFill>
          <a:blip r:embed="rId1"/>
          <a:stretch/>
        </p:blipFill>
        <p:spPr>
          <a:xfrm>
            <a:off x="3542760" y="1850040"/>
            <a:ext cx="5220000" cy="2940480"/>
          </a:xfrm>
          <a:prstGeom prst="rect">
            <a:avLst/>
          </a:prstGeom>
          <a:ln>
            <a:noFill/>
          </a:ln>
        </p:spPr>
      </p:pic>
      <p:pic>
        <p:nvPicPr>
          <p:cNvPr id="145" name="Google Shape;192;p26" descr=""/>
          <p:cNvPicPr/>
          <p:nvPr/>
        </p:nvPicPr>
        <p:blipFill>
          <a:blip r:embed="rId2"/>
          <a:stretch/>
        </p:blipFill>
        <p:spPr>
          <a:xfrm>
            <a:off x="243360" y="1748160"/>
            <a:ext cx="3150720" cy="2400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Shape 1"/>
          <p:cNvSpPr txBox="1"/>
          <p:nvPr/>
        </p:nvSpPr>
        <p:spPr>
          <a:xfrm>
            <a:off x="311760" y="410040"/>
            <a:ext cx="8520120" cy="6073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2a3990"/>
                </a:solidFill>
                <a:latin typeface="Roboto"/>
                <a:ea typeface="Roboto"/>
              </a:rPr>
              <a:t>JAK DBAĆ O ZDROWIE?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TextShape 2"/>
          <p:cNvSpPr txBox="1"/>
          <p:nvPr/>
        </p:nvSpPr>
        <p:spPr>
          <a:xfrm>
            <a:off x="311760" y="1229760"/>
            <a:ext cx="8520120" cy="3338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1" lang="pl-PL" sz="2400" spc="-1" strike="noStrike">
                <a:solidFill>
                  <a:srgbClr val="323232"/>
                </a:solidFill>
                <a:latin typeface="Arial"/>
                <a:ea typeface="Arial"/>
              </a:rPr>
              <a:t>NIE dosalaj potraw</a:t>
            </a:r>
            <a:r>
              <a:rPr b="0" lang="pl-PL" sz="2400" spc="-1" strike="noStrike">
                <a:solidFill>
                  <a:srgbClr val="323232"/>
                </a:solidFill>
                <a:latin typeface="Arial"/>
                <a:ea typeface="Arial"/>
              </a:rPr>
              <a:t>,</a:t>
            </a:r>
            <a:r>
              <a:rPr b="0" lang="pl-PL" sz="1600" spc="-1" strike="noStrike">
                <a:solidFill>
                  <a:srgbClr val="323232"/>
                </a:solidFill>
                <a:latin typeface="Arial"/>
                <a:ea typeface="Arial"/>
              </a:rPr>
              <a:t> nie jedz słonych przekąsek i produktów typu fast-food. Nadmierne spożycie soli sprzyja rozwojowi wielu chorób przewlekłych, w tym także otyłości. </a:t>
            </a:r>
            <a:endParaRPr b="0" lang="pl-PL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8" name="Google Shape;199;p27" descr=""/>
          <p:cNvPicPr/>
          <p:nvPr/>
        </p:nvPicPr>
        <p:blipFill>
          <a:blip r:embed="rId1"/>
          <a:stretch/>
        </p:blipFill>
        <p:spPr>
          <a:xfrm>
            <a:off x="203760" y="2053080"/>
            <a:ext cx="4311000" cy="2739960"/>
          </a:xfrm>
          <a:prstGeom prst="rect">
            <a:avLst/>
          </a:prstGeom>
          <a:ln>
            <a:noFill/>
          </a:ln>
        </p:spPr>
      </p:pic>
      <p:pic>
        <p:nvPicPr>
          <p:cNvPr id="149" name="Google Shape;200;p27" descr=""/>
          <p:cNvPicPr/>
          <p:nvPr/>
        </p:nvPicPr>
        <p:blipFill>
          <a:blip r:embed="rId2"/>
          <a:stretch/>
        </p:blipFill>
        <p:spPr>
          <a:xfrm>
            <a:off x="4738320" y="2053080"/>
            <a:ext cx="4185000" cy="2791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Shape 1"/>
          <p:cNvSpPr txBox="1"/>
          <p:nvPr/>
        </p:nvSpPr>
        <p:spPr>
          <a:xfrm>
            <a:off x="311760" y="410040"/>
            <a:ext cx="8520120" cy="6073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2a3990"/>
                </a:solidFill>
                <a:latin typeface="Roboto"/>
                <a:ea typeface="Roboto"/>
              </a:rPr>
              <a:t>JAK DBAĆ O ZDROWIE?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TextShape 2"/>
          <p:cNvSpPr txBox="1"/>
          <p:nvPr/>
        </p:nvSpPr>
        <p:spPr>
          <a:xfrm>
            <a:off x="311760" y="1229760"/>
            <a:ext cx="8520120" cy="3338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1" lang="pl-PL" sz="1600" spc="-1" strike="noStrike">
                <a:solidFill>
                  <a:srgbClr val="323232"/>
                </a:solidFill>
                <a:latin typeface="Arial"/>
                <a:ea typeface="Arial"/>
              </a:rPr>
              <a:t>Wysypiaj się</a:t>
            </a:r>
            <a:r>
              <a:rPr b="0" lang="pl-PL" sz="1600" spc="-1" strike="noStrike">
                <a:solidFill>
                  <a:srgbClr val="323232"/>
                </a:solidFill>
                <a:latin typeface="Arial"/>
                <a:ea typeface="Arial"/>
              </a:rPr>
              <a:t>, aby twój mózg mógł wypocząć. Niedobór snu powoduje nie tylko problemy z koncentracją, ale także zwiększa ryzyko otyłości. Dzieci od 6 do 12 lat powinny spać co najmniej 10 godzin na dobę. </a:t>
            </a:r>
            <a:endParaRPr b="0" lang="pl-PL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2" name="Google Shape;207;p28" descr=""/>
          <p:cNvPicPr/>
          <p:nvPr/>
        </p:nvPicPr>
        <p:blipFill>
          <a:blip r:embed="rId1"/>
          <a:stretch/>
        </p:blipFill>
        <p:spPr>
          <a:xfrm>
            <a:off x="4433040" y="2021040"/>
            <a:ext cx="4398840" cy="2929680"/>
          </a:xfrm>
          <a:prstGeom prst="rect">
            <a:avLst/>
          </a:prstGeom>
          <a:ln>
            <a:noFill/>
          </a:ln>
        </p:spPr>
      </p:pic>
      <p:pic>
        <p:nvPicPr>
          <p:cNvPr id="153" name="Google Shape;208;p28" descr=""/>
          <p:cNvPicPr/>
          <p:nvPr/>
        </p:nvPicPr>
        <p:blipFill>
          <a:blip r:embed="rId2"/>
          <a:stretch/>
        </p:blipFill>
        <p:spPr>
          <a:xfrm>
            <a:off x="117720" y="2314440"/>
            <a:ext cx="4234320" cy="2257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Shape 1"/>
          <p:cNvSpPr txBox="1"/>
          <p:nvPr/>
        </p:nvSpPr>
        <p:spPr>
          <a:xfrm>
            <a:off x="311760" y="410040"/>
            <a:ext cx="8520120" cy="6073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2a3990"/>
                </a:solidFill>
                <a:latin typeface="Roboto"/>
                <a:ea typeface="Roboto"/>
              </a:rPr>
              <a:t>JAK DBAĆ O ZDROWIE?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TextShape 2"/>
          <p:cNvSpPr txBox="1"/>
          <p:nvPr/>
        </p:nvSpPr>
        <p:spPr>
          <a:xfrm>
            <a:off x="311760" y="1229760"/>
            <a:ext cx="8520120" cy="3338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1" lang="pl-PL" sz="1600" spc="-1" strike="noStrike">
                <a:solidFill>
                  <a:srgbClr val="323232"/>
                </a:solidFill>
                <a:latin typeface="Arial"/>
                <a:ea typeface="Arial"/>
              </a:rPr>
              <a:t>Sprawdzaj regularnie wysokość i masę ciała</a:t>
            </a:r>
            <a:r>
              <a:rPr b="0" lang="pl-PL" sz="1600" spc="-1" strike="noStrike">
                <a:solidFill>
                  <a:srgbClr val="323232"/>
                </a:solidFill>
                <a:latin typeface="Arial"/>
                <a:ea typeface="Arial"/>
              </a:rPr>
              <a:t>. Te proste pomiary pozwalają na wczesne wykrycie niedowagi, nadwagi i otyłości, a także różnego rodzaju zaburzeń rozwojowych u dzieci i młodzieży. </a:t>
            </a:r>
            <a:endParaRPr b="0" lang="pl-PL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6" name="Google Shape;215;p29" descr=""/>
          <p:cNvPicPr/>
          <p:nvPr/>
        </p:nvPicPr>
        <p:blipFill>
          <a:blip r:embed="rId1"/>
          <a:stretch/>
        </p:blipFill>
        <p:spPr>
          <a:xfrm>
            <a:off x="6215040" y="1999800"/>
            <a:ext cx="1932480" cy="2897640"/>
          </a:xfrm>
          <a:prstGeom prst="rect">
            <a:avLst/>
          </a:prstGeom>
          <a:ln>
            <a:noFill/>
          </a:ln>
        </p:spPr>
      </p:pic>
      <p:pic>
        <p:nvPicPr>
          <p:cNvPr id="157" name="Google Shape;216;p29" descr=""/>
          <p:cNvPicPr/>
          <p:nvPr/>
        </p:nvPicPr>
        <p:blipFill>
          <a:blip r:embed="rId2"/>
          <a:stretch/>
        </p:blipFill>
        <p:spPr>
          <a:xfrm>
            <a:off x="2136600" y="2063880"/>
            <a:ext cx="3712320" cy="2784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311760" y="410040"/>
            <a:ext cx="8520120" cy="6073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2a3990"/>
                </a:solidFill>
                <a:latin typeface="Roboto"/>
                <a:ea typeface="Roboto"/>
              </a:rPr>
              <a:t>PIRAMIDA ŻYWIENIA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TextShape 2"/>
          <p:cNvSpPr txBox="1"/>
          <p:nvPr/>
        </p:nvSpPr>
        <p:spPr>
          <a:xfrm>
            <a:off x="311760" y="1229760"/>
            <a:ext cx="8520120" cy="3338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0" name="Google Shape;223;p30" descr=""/>
          <p:cNvPicPr/>
          <p:nvPr/>
        </p:nvPicPr>
        <p:blipFill>
          <a:blip r:embed="rId1"/>
          <a:stretch/>
        </p:blipFill>
        <p:spPr>
          <a:xfrm>
            <a:off x="4266360" y="470520"/>
            <a:ext cx="4565880" cy="4565880"/>
          </a:xfrm>
          <a:prstGeom prst="rect">
            <a:avLst/>
          </a:prstGeom>
          <a:ln>
            <a:noFill/>
          </a:ln>
        </p:spPr>
      </p:pic>
      <p:pic>
        <p:nvPicPr>
          <p:cNvPr id="161" name="Google Shape;224;p30" descr=""/>
          <p:cNvPicPr/>
          <p:nvPr/>
        </p:nvPicPr>
        <p:blipFill>
          <a:blip r:embed="rId2"/>
          <a:stretch/>
        </p:blipFill>
        <p:spPr>
          <a:xfrm>
            <a:off x="215280" y="1155600"/>
            <a:ext cx="4259880" cy="3195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Shape 1"/>
          <p:cNvSpPr txBox="1"/>
          <p:nvPr/>
        </p:nvSpPr>
        <p:spPr>
          <a:xfrm>
            <a:off x="311760" y="410040"/>
            <a:ext cx="8520120" cy="6073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2a3990"/>
                </a:solidFill>
                <a:latin typeface="Roboto"/>
                <a:ea typeface="Roboto"/>
              </a:rPr>
              <a:t>KOLOROWE WITAMINKI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TextShape 2"/>
          <p:cNvSpPr txBox="1"/>
          <p:nvPr/>
        </p:nvSpPr>
        <p:spPr>
          <a:xfrm>
            <a:off x="311760" y="1229760"/>
            <a:ext cx="8520120" cy="3338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</a:pPr>
            <a:r>
              <a:rPr b="0" lang="pl-PL" sz="1800" spc="-1" strike="noStrike">
                <a:solidFill>
                  <a:srgbClr val="434343"/>
                </a:solidFill>
                <a:latin typeface="Roboto"/>
                <a:ea typeface="Roboto"/>
              </a:rPr>
              <a:t>PREZENTACJA NAUCZANIE ZDALNE ODDZIAŁ PRZEDSZKOLNY 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</a:pPr>
            <a:r>
              <a:rPr b="0" lang="pl-PL" sz="1800" spc="-1" strike="noStrike">
                <a:solidFill>
                  <a:srgbClr val="434343"/>
                </a:solidFill>
                <a:latin typeface="Roboto"/>
                <a:ea typeface="Roboto"/>
              </a:rPr>
              <a:t>AUTOR DOROTA MYSIAK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</a:pPr>
            <a:r>
              <a:rPr b="0" lang="pl-PL" sz="1800" spc="-1" strike="noStrike">
                <a:solidFill>
                  <a:srgbClr val="434343"/>
                </a:solidFill>
                <a:latin typeface="Roboto"/>
                <a:ea typeface="Roboto"/>
              </a:rPr>
              <a:t>OPRACOWANIE NA PODSTAWIE </a:t>
            </a:r>
            <a:r>
              <a:rPr b="1" lang="pl-PL" sz="2150" spc="-1" strike="noStrike">
                <a:solidFill>
                  <a:srgbClr val="323232"/>
                </a:solidFill>
                <a:latin typeface="Arial"/>
                <a:ea typeface="Arial"/>
              </a:rPr>
              <a:t>10 zasad zdrowego stylu życia dla dzieci i młodzieży </a:t>
            </a:r>
            <a:r>
              <a:rPr b="1" lang="pl-PL" sz="750" spc="-1" strike="noStrike">
                <a:solidFill>
                  <a:srgbClr val="323232"/>
                </a:solidFill>
                <a:latin typeface="Arial"/>
                <a:ea typeface="Arial"/>
              </a:rPr>
              <a:t>https://zdrowie.pap.pl/rodzice/10-zasad-zdrowego-stylu-zycia-dla-dzieci-i-mlodziezy</a:t>
            </a:r>
            <a:endParaRPr b="0" lang="pl-PL" sz="7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endParaRPr b="0" lang="pl-PL" sz="7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Shape 1"/>
          <p:cNvSpPr txBox="1"/>
          <p:nvPr/>
        </p:nvSpPr>
        <p:spPr>
          <a:xfrm>
            <a:off x="311760" y="410040"/>
            <a:ext cx="8520120" cy="6073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2a3990"/>
                </a:solidFill>
                <a:latin typeface="Roboto"/>
                <a:ea typeface="Roboto"/>
              </a:rPr>
              <a:t>JAK DBAĆ O ZDROWIE? 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TextShape 2"/>
          <p:cNvSpPr txBox="1"/>
          <p:nvPr/>
        </p:nvSpPr>
        <p:spPr>
          <a:xfrm>
            <a:off x="311760" y="1229760"/>
            <a:ext cx="8520120" cy="3338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</a:pPr>
            <a:r>
              <a:rPr b="0" lang="pl-PL" sz="1800" spc="-1" strike="noStrike">
                <a:solidFill>
                  <a:srgbClr val="434343"/>
                </a:solidFill>
                <a:latin typeface="Roboto"/>
                <a:ea typeface="Roboto"/>
              </a:rPr>
              <a:t>BĄDŹ AKTYWNY FIZYCZNIE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6" name="Google Shape;95;p14" descr=""/>
          <p:cNvPicPr/>
          <p:nvPr/>
        </p:nvPicPr>
        <p:blipFill>
          <a:blip r:embed="rId1"/>
          <a:stretch/>
        </p:blipFill>
        <p:spPr>
          <a:xfrm>
            <a:off x="233280" y="1903320"/>
            <a:ext cx="3859560" cy="2572920"/>
          </a:xfrm>
          <a:prstGeom prst="rect">
            <a:avLst/>
          </a:prstGeom>
          <a:ln>
            <a:noFill/>
          </a:ln>
        </p:spPr>
      </p:pic>
      <p:pic>
        <p:nvPicPr>
          <p:cNvPr id="97" name="Google Shape;96;p14" descr=""/>
          <p:cNvPicPr/>
          <p:nvPr/>
        </p:nvPicPr>
        <p:blipFill>
          <a:blip r:embed="rId2"/>
          <a:stretch/>
        </p:blipFill>
        <p:spPr>
          <a:xfrm>
            <a:off x="4180320" y="1546920"/>
            <a:ext cx="4381200" cy="3285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Shape 1"/>
          <p:cNvSpPr txBox="1"/>
          <p:nvPr/>
        </p:nvSpPr>
        <p:spPr>
          <a:xfrm>
            <a:off x="311760" y="410040"/>
            <a:ext cx="8520120" cy="6073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2a3990"/>
                </a:solidFill>
                <a:latin typeface="Roboto"/>
                <a:ea typeface="Roboto"/>
              </a:rPr>
              <a:t>JAK DBAĆ O ZDROWIE? 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TextShape 2"/>
          <p:cNvSpPr txBox="1"/>
          <p:nvPr/>
        </p:nvSpPr>
        <p:spPr>
          <a:xfrm>
            <a:off x="311760" y="1229760"/>
            <a:ext cx="8520120" cy="34423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pl-PL" sz="1600" spc="-1" strike="noStrike">
                <a:solidFill>
                  <a:srgbClr val="323232"/>
                </a:solidFill>
                <a:latin typeface="Arial"/>
                <a:ea typeface="Arial"/>
              </a:rPr>
              <a:t> </a:t>
            </a:r>
            <a:r>
              <a:rPr b="0" lang="pl-PL" sz="1600" spc="-1" strike="noStrike">
                <a:solidFill>
                  <a:srgbClr val="323232"/>
                </a:solidFill>
                <a:latin typeface="Arial"/>
                <a:ea typeface="Arial"/>
              </a:rPr>
              <a:t>BĄDŹ AKTYWNY FIZYCZNIE</a:t>
            </a:r>
            <a:r>
              <a:rPr b="0" lang="pl-PL" sz="1300" spc="-1" strike="noStrike">
                <a:solidFill>
                  <a:srgbClr val="323232"/>
                </a:solidFill>
                <a:latin typeface="Arial"/>
                <a:ea typeface="Arial"/>
              </a:rPr>
              <a:t> - </a:t>
            </a:r>
            <a:r>
              <a:rPr b="0" lang="pl-PL" sz="1600" spc="-1" strike="noStrike">
                <a:solidFill>
                  <a:srgbClr val="323232"/>
                </a:solidFill>
                <a:latin typeface="Arial"/>
                <a:ea typeface="Arial"/>
              </a:rPr>
              <a:t>co najmniej godzinę dziennie,  ograniczaj oglądanie telewizji, korzystanie z komputera i innych urządzeń elektronicznych do 2 godzin na dobę. Regularne ćwiczenia pomagają zwiększyć tkankę mięśniową i mineralizację kości, a jednocześnie zmniejszają tkankę tłuszczową. Codzienna aktywność fizyczna poprawia też sprawność umysłową oraz pomaga w uzyskaniu atrakcyjnego wyglądu. </a:t>
            </a:r>
            <a:endParaRPr b="0" lang="pl-PL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0" name="Google Shape;103;p15" descr=""/>
          <p:cNvPicPr/>
          <p:nvPr/>
        </p:nvPicPr>
        <p:blipFill>
          <a:blip r:embed="rId1"/>
          <a:stretch/>
        </p:blipFill>
        <p:spPr>
          <a:xfrm>
            <a:off x="6138000" y="2772360"/>
            <a:ext cx="2458800" cy="1951920"/>
          </a:xfrm>
          <a:prstGeom prst="rect">
            <a:avLst/>
          </a:prstGeom>
          <a:ln>
            <a:noFill/>
          </a:ln>
        </p:spPr>
      </p:pic>
      <p:pic>
        <p:nvPicPr>
          <p:cNvPr id="101" name="Google Shape;104;p15" descr=""/>
          <p:cNvPicPr/>
          <p:nvPr/>
        </p:nvPicPr>
        <p:blipFill>
          <a:blip r:embed="rId2"/>
          <a:stretch/>
        </p:blipFill>
        <p:spPr>
          <a:xfrm>
            <a:off x="405720" y="2825280"/>
            <a:ext cx="2789280" cy="1846800"/>
          </a:xfrm>
          <a:prstGeom prst="rect">
            <a:avLst/>
          </a:prstGeom>
          <a:ln>
            <a:noFill/>
          </a:ln>
        </p:spPr>
      </p:pic>
      <p:pic>
        <p:nvPicPr>
          <p:cNvPr id="102" name="Google Shape;105;p15" descr=""/>
          <p:cNvPicPr/>
          <p:nvPr/>
        </p:nvPicPr>
        <p:blipFill>
          <a:blip r:embed="rId3"/>
          <a:stretch/>
        </p:blipFill>
        <p:spPr>
          <a:xfrm>
            <a:off x="3383640" y="3218040"/>
            <a:ext cx="2565720" cy="1060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311760" y="410040"/>
            <a:ext cx="8520120" cy="6073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2a3990"/>
                </a:solidFill>
                <a:latin typeface="Roboto"/>
                <a:ea typeface="Roboto"/>
              </a:rPr>
              <a:t>JAK DBAĆ O ZDROWIE?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TextShape 2"/>
          <p:cNvSpPr txBox="1"/>
          <p:nvPr/>
        </p:nvSpPr>
        <p:spPr>
          <a:xfrm>
            <a:off x="311760" y="1229760"/>
            <a:ext cx="8520120" cy="3338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pl-PL" sz="1800" spc="-1" strike="noStrike">
                <a:solidFill>
                  <a:srgbClr val="434343"/>
                </a:solidFill>
                <a:latin typeface="Roboto"/>
                <a:ea typeface="Roboto"/>
              </a:rPr>
              <a:t>JEDZ REGULARNIE 5 POSIŁKÓW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5" name="Google Shape;112;p16" descr=""/>
          <p:cNvPicPr/>
          <p:nvPr/>
        </p:nvPicPr>
        <p:blipFill>
          <a:blip r:embed="rId1"/>
          <a:stretch/>
        </p:blipFill>
        <p:spPr>
          <a:xfrm>
            <a:off x="4962240" y="1229760"/>
            <a:ext cx="3552480" cy="3552480"/>
          </a:xfrm>
          <a:prstGeom prst="rect">
            <a:avLst/>
          </a:prstGeom>
          <a:ln>
            <a:noFill/>
          </a:ln>
        </p:spPr>
      </p:pic>
      <p:pic>
        <p:nvPicPr>
          <p:cNvPr id="106" name="Google Shape;113;p16" descr=""/>
          <p:cNvPicPr/>
          <p:nvPr/>
        </p:nvPicPr>
        <p:blipFill>
          <a:blip r:embed="rId2"/>
          <a:stretch/>
        </p:blipFill>
        <p:spPr>
          <a:xfrm>
            <a:off x="1154880" y="1673640"/>
            <a:ext cx="3141000" cy="3002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311760" y="410040"/>
            <a:ext cx="8520120" cy="6073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TextShape 2"/>
          <p:cNvSpPr txBox="1"/>
          <p:nvPr/>
        </p:nvSpPr>
        <p:spPr>
          <a:xfrm>
            <a:off x="311760" y="1229760"/>
            <a:ext cx="8520120" cy="3338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9" name="Google Shape;120;p17" descr=""/>
          <p:cNvPicPr/>
          <p:nvPr/>
        </p:nvPicPr>
        <p:blipFill>
          <a:blip r:embed="rId1"/>
          <a:stretch/>
        </p:blipFill>
        <p:spPr>
          <a:xfrm>
            <a:off x="1304640" y="85680"/>
            <a:ext cx="7220160" cy="4694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Shape 1"/>
          <p:cNvSpPr txBox="1"/>
          <p:nvPr/>
        </p:nvSpPr>
        <p:spPr>
          <a:xfrm>
            <a:off x="311760" y="410040"/>
            <a:ext cx="8520120" cy="6073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2a3990"/>
                </a:solidFill>
                <a:latin typeface="Roboto"/>
                <a:ea typeface="Roboto"/>
              </a:rPr>
              <a:t>JAK DBAĆ O ZDROWIE?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TextShape 2"/>
          <p:cNvSpPr txBox="1"/>
          <p:nvPr/>
        </p:nvSpPr>
        <p:spPr>
          <a:xfrm>
            <a:off x="311760" y="1229760"/>
            <a:ext cx="8520120" cy="3338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pl-PL" sz="1300" spc="-1" strike="noStrike">
                <a:solidFill>
                  <a:srgbClr val="323232"/>
                </a:solidFill>
                <a:latin typeface="Arial"/>
                <a:ea typeface="Arial"/>
              </a:rPr>
              <a:t>  </a:t>
            </a:r>
            <a:r>
              <a:rPr b="0" lang="pl-PL" sz="1600" spc="-1" strike="noStrike">
                <a:solidFill>
                  <a:srgbClr val="323232"/>
                </a:solidFill>
                <a:latin typeface="Arial"/>
                <a:ea typeface="Arial"/>
              </a:rPr>
              <a:t>JEDZ 5 POSIŁKÓW DZIENNIE</a:t>
            </a:r>
            <a:r>
              <a:rPr b="0" lang="pl-PL" sz="1300" spc="-1" strike="noStrike">
                <a:solidFill>
                  <a:srgbClr val="323232"/>
                </a:solidFill>
                <a:latin typeface="Arial"/>
                <a:ea typeface="Arial"/>
              </a:rPr>
              <a:t> </a:t>
            </a:r>
            <a:r>
              <a:rPr b="0" lang="pl-PL" sz="1500" spc="-1" strike="noStrike">
                <a:solidFill>
                  <a:srgbClr val="323232"/>
                </a:solidFill>
                <a:latin typeface="Arial"/>
                <a:ea typeface="Arial"/>
              </a:rPr>
              <a:t>pamiętaj o częstym piciu wody oraz myj zęby po jedzeniu. Najzdrowiej jest mieć posiłki w odstępach 3-4 godzinnych – ale bez przekąsek pomiędzy nimi (warto wtedy pić wodę!). Taki rytm zapewnia optymalny metabolizm, który sprzyja dobrej sprawności umysłowej i fizycznej.  </a:t>
            </a:r>
            <a:endParaRPr b="0" lang="pl-PL" sz="1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2" name="Google Shape;127;p18" descr=""/>
          <p:cNvPicPr/>
          <p:nvPr/>
        </p:nvPicPr>
        <p:blipFill>
          <a:blip r:embed="rId1"/>
          <a:stretch/>
        </p:blipFill>
        <p:spPr>
          <a:xfrm>
            <a:off x="4869720" y="2202840"/>
            <a:ext cx="3382920" cy="2737080"/>
          </a:xfrm>
          <a:prstGeom prst="rect">
            <a:avLst/>
          </a:prstGeom>
          <a:ln>
            <a:noFill/>
          </a:ln>
        </p:spPr>
      </p:pic>
      <p:pic>
        <p:nvPicPr>
          <p:cNvPr id="113" name="Google Shape;128;p18" descr=""/>
          <p:cNvPicPr/>
          <p:nvPr/>
        </p:nvPicPr>
        <p:blipFill>
          <a:blip r:embed="rId2"/>
          <a:stretch/>
        </p:blipFill>
        <p:spPr>
          <a:xfrm>
            <a:off x="311760" y="2502360"/>
            <a:ext cx="4439880" cy="2241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Shape 1"/>
          <p:cNvSpPr txBox="1"/>
          <p:nvPr/>
        </p:nvSpPr>
        <p:spPr>
          <a:xfrm>
            <a:off x="311760" y="410040"/>
            <a:ext cx="8520120" cy="6073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2a3990"/>
                </a:solidFill>
                <a:latin typeface="Roboto"/>
                <a:ea typeface="Roboto"/>
              </a:rPr>
              <a:t>JAK DBAĆ O ZDROWIE?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TextShape 2"/>
          <p:cNvSpPr txBox="1"/>
          <p:nvPr/>
        </p:nvSpPr>
        <p:spPr>
          <a:xfrm>
            <a:off x="311760" y="1229760"/>
            <a:ext cx="8520120" cy="3338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1" lang="pl-PL" sz="1600" spc="-1" strike="noStrike">
                <a:solidFill>
                  <a:srgbClr val="323232"/>
                </a:solidFill>
                <a:latin typeface="Arial"/>
                <a:ea typeface="Arial"/>
              </a:rPr>
              <a:t>Jedz różnorodne warzywa i owoce</a:t>
            </a:r>
            <a:r>
              <a:rPr b="0" lang="pl-PL" sz="1600" spc="-1" strike="noStrike">
                <a:solidFill>
                  <a:srgbClr val="323232"/>
                </a:solidFill>
                <a:latin typeface="Arial"/>
                <a:ea typeface="Arial"/>
              </a:rPr>
              <a:t> jak najczęściej i w jak największej ilości, najlepiej w formie surowej lub minimalnie przetworzonej. Warzywa i owoce są bogatym źródłem wielu ważnych witamin i składników mineralnych (m.in. witaminy C), a także błonnika oraz naturalnych przeciwutleniaczy. </a:t>
            </a:r>
            <a:endParaRPr b="0" lang="pl-PL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6" name="Google Shape;135;p19" descr=""/>
          <p:cNvPicPr/>
          <p:nvPr/>
        </p:nvPicPr>
        <p:blipFill>
          <a:blip r:embed="rId1"/>
          <a:stretch/>
        </p:blipFill>
        <p:spPr>
          <a:xfrm>
            <a:off x="4993920" y="2202120"/>
            <a:ext cx="3837960" cy="2556000"/>
          </a:xfrm>
          <a:prstGeom prst="rect">
            <a:avLst/>
          </a:prstGeom>
          <a:ln>
            <a:noFill/>
          </a:ln>
        </p:spPr>
      </p:pic>
      <p:pic>
        <p:nvPicPr>
          <p:cNvPr id="117" name="Google Shape;136;p19" descr=""/>
          <p:cNvPicPr/>
          <p:nvPr/>
        </p:nvPicPr>
        <p:blipFill>
          <a:blip r:embed="rId2"/>
          <a:stretch/>
        </p:blipFill>
        <p:spPr>
          <a:xfrm>
            <a:off x="762120" y="2456640"/>
            <a:ext cx="3809520" cy="2047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311760" y="410040"/>
            <a:ext cx="8520120" cy="6073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2a3990"/>
                </a:solidFill>
                <a:latin typeface="Roboto"/>
                <a:ea typeface="Roboto"/>
              </a:rPr>
              <a:t>JAK DBAĆ O ZDROWIE?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TextShape 2"/>
          <p:cNvSpPr txBox="1"/>
          <p:nvPr/>
        </p:nvSpPr>
        <p:spPr>
          <a:xfrm>
            <a:off x="311760" y="1229760"/>
            <a:ext cx="8520120" cy="3338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pl-PL" sz="1800" spc="-1" strike="noStrike">
                <a:solidFill>
                  <a:srgbClr val="434343"/>
                </a:solidFill>
                <a:latin typeface="Roboto"/>
                <a:ea typeface="Roboto"/>
              </a:rPr>
              <a:t>JEDZ OWOCE 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0" name="Google Shape;143;p20" descr=""/>
          <p:cNvPicPr/>
          <p:nvPr/>
        </p:nvPicPr>
        <p:blipFill>
          <a:blip r:embed="rId1"/>
          <a:stretch/>
        </p:blipFill>
        <p:spPr>
          <a:xfrm>
            <a:off x="4619160" y="1334160"/>
            <a:ext cx="4304160" cy="3466800"/>
          </a:xfrm>
          <a:prstGeom prst="rect">
            <a:avLst/>
          </a:prstGeom>
          <a:ln>
            <a:noFill/>
          </a:ln>
        </p:spPr>
      </p:pic>
      <p:pic>
        <p:nvPicPr>
          <p:cNvPr id="121" name="Google Shape;144;p20" descr=""/>
          <p:cNvPicPr/>
          <p:nvPr/>
        </p:nvPicPr>
        <p:blipFill>
          <a:blip r:embed="rId2"/>
          <a:stretch/>
        </p:blipFill>
        <p:spPr>
          <a:xfrm>
            <a:off x="267480" y="1716480"/>
            <a:ext cx="4304160" cy="2988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311760" y="410040"/>
            <a:ext cx="8520120" cy="6073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2a3990"/>
                </a:solidFill>
                <a:latin typeface="Roboto"/>
                <a:ea typeface="Roboto"/>
              </a:rPr>
              <a:t>JAK DBAĆ O ZDROWIE?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TextShape 2"/>
          <p:cNvSpPr txBox="1"/>
          <p:nvPr/>
        </p:nvSpPr>
        <p:spPr>
          <a:xfrm>
            <a:off x="177480" y="1208520"/>
            <a:ext cx="8520120" cy="3338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pl-PL" sz="1800" spc="-1" strike="noStrike">
                <a:solidFill>
                  <a:srgbClr val="434343"/>
                </a:solidFill>
                <a:latin typeface="Roboto"/>
                <a:ea typeface="Roboto"/>
              </a:rPr>
              <a:t>JEDZ WARZYWA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4" name="Google Shape;151;p21" descr=""/>
          <p:cNvPicPr/>
          <p:nvPr/>
        </p:nvPicPr>
        <p:blipFill>
          <a:blip r:embed="rId1"/>
          <a:stretch/>
        </p:blipFill>
        <p:spPr>
          <a:xfrm>
            <a:off x="4081680" y="1347480"/>
            <a:ext cx="4750200" cy="3469680"/>
          </a:xfrm>
          <a:prstGeom prst="rect">
            <a:avLst/>
          </a:prstGeom>
          <a:ln>
            <a:noFill/>
          </a:ln>
        </p:spPr>
      </p:pic>
      <p:pic>
        <p:nvPicPr>
          <p:cNvPr id="125" name="Google Shape;152;p21" descr=""/>
          <p:cNvPicPr/>
          <p:nvPr/>
        </p:nvPicPr>
        <p:blipFill>
          <a:blip r:embed="rId2"/>
          <a:stretch/>
        </p:blipFill>
        <p:spPr>
          <a:xfrm>
            <a:off x="177480" y="2008800"/>
            <a:ext cx="3903840" cy="2653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LibreOffice/6.2.3.2$Windows_x86 LibreOffice_project/aecc05fe267cc68dde00352a451aa867b3b546ac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pl-PL</dc:language>
  <cp:lastModifiedBy/>
  <cp:revision>0</cp:revision>
  <dc:subject/>
  <dc:title/>
</cp:coreProperties>
</file>