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1" r:id="rId6"/>
    <p:sldId id="262" r:id="rId7"/>
    <p:sldId id="264" r:id="rId8"/>
    <p:sldId id="271" r:id="rId9"/>
    <p:sldId id="270" r:id="rId10"/>
    <p:sldId id="265" r:id="rId11"/>
    <p:sldId id="266" r:id="rId12"/>
    <p:sldId id="267" r:id="rId13"/>
    <p:sldId id="268" r:id="rId14"/>
    <p:sldId id="269" r:id="rId15"/>
    <p:sldId id="272" r:id="rId16"/>
    <p:sldId id="273" r:id="rId17"/>
    <p:sldId id="274" r:id="rId18"/>
    <p:sldId id="276" r:id="rId19"/>
    <p:sldId id="275" r:id="rId20"/>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94" autoAdjust="0"/>
    <p:restoredTop sz="94660"/>
  </p:normalViewPr>
  <p:slideViewPr>
    <p:cSldViewPr>
      <p:cViewPr>
        <p:scale>
          <a:sx n="100" d="100"/>
          <a:sy n="100" d="100"/>
        </p:scale>
        <p:origin x="-528" y="5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14" name="Nadpis 13"/>
          <p:cNvSpPr>
            <a:spLocks noGrp="1"/>
          </p:cNvSpPr>
          <p:nvPr>
            <p:ph type="ctrTitle"/>
          </p:nvPr>
        </p:nvSpPr>
        <p:spPr>
          <a:xfrm>
            <a:off x="1432560" y="359898"/>
            <a:ext cx="7406640" cy="1472184"/>
          </a:xfrm>
        </p:spPr>
        <p:txBody>
          <a:bodyPr anchor="b"/>
          <a:lstStyle>
            <a:lvl1pPr algn="l">
              <a:defRPr/>
            </a:lvl1pPr>
            <a:extLst/>
          </a:lstStyle>
          <a:p>
            <a:r>
              <a:rPr kumimoji="0" lang="sk-SK" smtClean="0"/>
              <a:t>Kliknite sem a upravte štýl predlohy nadpisov.</a:t>
            </a:r>
            <a:endParaRPr kumimoji="0" lang="en-US"/>
          </a:p>
        </p:txBody>
      </p:sp>
      <p:sp>
        <p:nvSpPr>
          <p:cNvPr id="22" name="Podnadpis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sk-SK" smtClean="0"/>
              <a:t>Kliknite sem a upravte štýl predlohy podnadpisov.</a:t>
            </a:r>
            <a:endParaRPr kumimoji="0" lang="en-US"/>
          </a:p>
        </p:txBody>
      </p:sp>
      <p:sp>
        <p:nvSpPr>
          <p:cNvPr id="7" name="Zástupný symbol dátumu 6"/>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20" name="Zástupný symbol päty 19"/>
          <p:cNvSpPr>
            <a:spLocks noGrp="1"/>
          </p:cNvSpPr>
          <p:nvPr>
            <p:ph type="ftr" sz="quarter" idx="11"/>
          </p:nvPr>
        </p:nvSpPr>
        <p:spPr/>
        <p:txBody>
          <a:bodyPr/>
          <a:lstStyle>
            <a:extLst/>
          </a:lstStyle>
          <a:p>
            <a:endParaRPr lang="sk-SK"/>
          </a:p>
        </p:txBody>
      </p:sp>
      <p:sp>
        <p:nvSpPr>
          <p:cNvPr id="10" name="Zástupný symbol čísla snímky 9"/>
          <p:cNvSpPr>
            <a:spLocks noGrp="1"/>
          </p:cNvSpPr>
          <p:nvPr>
            <p:ph type="sldNum" sz="quarter" idx="12"/>
          </p:nvPr>
        </p:nvSpPr>
        <p:spPr/>
        <p:txBody>
          <a:bodyPr/>
          <a:lstStyle>
            <a:extLst/>
          </a:lstStyle>
          <a:p>
            <a:fld id="{0E04A563-15E6-4AB2-9C92-4FDA27718BA8}" type="slidenum">
              <a:rPr lang="sk-SK" smtClean="0"/>
              <a:pPr/>
              <a:t>‹#›</a:t>
            </a:fld>
            <a:endParaRPr lang="sk-SK"/>
          </a:p>
        </p:txBody>
      </p:sp>
      <p:sp>
        <p:nvSpPr>
          <p:cNvPr id="8" name="Ová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á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5" name="Zástupný symbol päty 4"/>
          <p:cNvSpPr>
            <a:spLocks noGrp="1"/>
          </p:cNvSpPr>
          <p:nvPr>
            <p:ph type="ftr" sz="quarter" idx="11"/>
          </p:nvPr>
        </p:nvSpPr>
        <p:spPr/>
        <p:txBody>
          <a:bodyPr/>
          <a:lstStyle>
            <a:extLst/>
          </a:lstStyle>
          <a:p>
            <a:endParaRPr lang="sk-SK"/>
          </a:p>
        </p:txBody>
      </p:sp>
      <p:sp>
        <p:nvSpPr>
          <p:cNvPr id="6" name="Zástupný symbol čísla snímky 5"/>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858000" y="274639"/>
            <a:ext cx="1828800" cy="5851525"/>
          </a:xfrm>
        </p:spPr>
        <p:txBody>
          <a:bodyPr vert="eaVert"/>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a:xfrm>
            <a:off x="1143000" y="274640"/>
            <a:ext cx="5562600" cy="5851525"/>
          </a:xfrm>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5" name="Zástupný symbol päty 4"/>
          <p:cNvSpPr>
            <a:spLocks noGrp="1"/>
          </p:cNvSpPr>
          <p:nvPr>
            <p:ph type="ftr" sz="quarter" idx="11"/>
          </p:nvPr>
        </p:nvSpPr>
        <p:spPr/>
        <p:txBody>
          <a:bodyPr/>
          <a:lstStyle>
            <a:extLst/>
          </a:lstStyle>
          <a:p>
            <a:endParaRPr lang="sk-SK"/>
          </a:p>
        </p:txBody>
      </p:sp>
      <p:sp>
        <p:nvSpPr>
          <p:cNvPr id="6" name="Zástupný symbol čísla snímky 5"/>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obsahu 2"/>
          <p:cNvSpPr>
            <a:spLocks noGrp="1"/>
          </p:cNvSpPr>
          <p:nvPr>
            <p:ph idx="1"/>
          </p:nvPr>
        </p:nvSpPr>
        <p:spPr/>
        <p:txBody>
          <a:bodyPr/>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5" name="Zástupný symbol päty 4"/>
          <p:cNvSpPr>
            <a:spLocks noGrp="1"/>
          </p:cNvSpPr>
          <p:nvPr>
            <p:ph type="ftr" sz="quarter" idx="11"/>
          </p:nvPr>
        </p:nvSpPr>
        <p:spPr/>
        <p:txBody>
          <a:bodyPr/>
          <a:lstStyle>
            <a:extLst/>
          </a:lstStyle>
          <a:p>
            <a:endParaRPr lang="sk-SK"/>
          </a:p>
        </p:txBody>
      </p:sp>
      <p:sp>
        <p:nvSpPr>
          <p:cNvPr id="6" name="Zástupný symbol čísla snímky 5"/>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7" name="Obdĺžnik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sk-SK" smtClean="0"/>
              <a:t>Kliknite sem a upravte štýly predlohy textu.</a:t>
            </a:r>
          </a:p>
        </p:txBody>
      </p:sp>
      <p:sp>
        <p:nvSpPr>
          <p:cNvPr id="4" name="Zástupný symbol dátumu 3"/>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5" name="Zástupný symbol päty 4"/>
          <p:cNvSpPr>
            <a:spLocks noGrp="1"/>
          </p:cNvSpPr>
          <p:nvPr>
            <p:ph type="ftr" sz="quarter" idx="11"/>
          </p:nvPr>
        </p:nvSpPr>
        <p:spPr/>
        <p:txBody>
          <a:bodyPr/>
          <a:lstStyle>
            <a:extLst/>
          </a:lstStyle>
          <a:p>
            <a:endParaRPr lang="sk-SK"/>
          </a:p>
        </p:txBody>
      </p:sp>
      <p:sp>
        <p:nvSpPr>
          <p:cNvPr id="6" name="Zástupný symbol čísla snímky 5"/>
          <p:cNvSpPr>
            <a:spLocks noGrp="1"/>
          </p:cNvSpPr>
          <p:nvPr>
            <p:ph type="sldNum" sz="quarter" idx="12"/>
          </p:nvPr>
        </p:nvSpPr>
        <p:spPr/>
        <p:txBody>
          <a:bodyPr/>
          <a:lstStyle>
            <a:extLst/>
          </a:lstStyle>
          <a:p>
            <a:fld id="{0E04A563-15E6-4AB2-9C92-4FDA27718BA8}" type="slidenum">
              <a:rPr lang="sk-SK" smtClean="0"/>
              <a:pPr/>
              <a:t>‹#›</a:t>
            </a:fld>
            <a:endParaRPr lang="sk-SK"/>
          </a:p>
        </p:txBody>
      </p:sp>
      <p:sp>
        <p:nvSpPr>
          <p:cNvPr id="10" name="Obdĺžnik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á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á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435608" y="274320"/>
            <a:ext cx="7498080" cy="1143000"/>
          </a:xfrm>
        </p:spPr>
        <p:txBody>
          <a:bodyPr/>
          <a:lstStyle>
            <a:extLst/>
          </a:lstStyle>
          <a:p>
            <a:r>
              <a:rPr kumimoji="0" lang="sk-SK" smtClean="0"/>
              <a:t>Kliknite sem a upravte štýl predlohy nadpisov.</a:t>
            </a:r>
            <a:endParaRPr kumimoji="0" lang="en-US"/>
          </a:p>
        </p:txBody>
      </p:sp>
      <p:sp>
        <p:nvSpPr>
          <p:cNvPr id="3" name="Zástupný symbol obsah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obsah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6" name="Zástupný symbol päty 5"/>
          <p:cNvSpPr>
            <a:spLocks noGrp="1"/>
          </p:cNvSpPr>
          <p:nvPr>
            <p:ph type="ftr" sz="quarter" idx="11"/>
          </p:nvPr>
        </p:nvSpPr>
        <p:spPr/>
        <p:txBody>
          <a:bodyPr/>
          <a:lstStyle>
            <a:extLst/>
          </a:lstStyle>
          <a:p>
            <a:endParaRPr lang="sk-SK"/>
          </a:p>
        </p:txBody>
      </p:sp>
      <p:sp>
        <p:nvSpPr>
          <p:cNvPr id="7" name="Zástupný symbol čísla snímky 6"/>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smtClean="0"/>
              <a:t>Kliknite sem a upravte štýly predlohy textu.</a:t>
            </a:r>
          </a:p>
        </p:txBody>
      </p:sp>
      <p:sp>
        <p:nvSpPr>
          <p:cNvPr id="4" name="Zástupný symbol textu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smtClean="0"/>
              <a:t>Kliknite sem a upravte štýly predlohy textu.</a:t>
            </a:r>
          </a:p>
        </p:txBody>
      </p:sp>
      <p:sp>
        <p:nvSpPr>
          <p:cNvPr id="5" name="Zástupný symbol obsah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6" name="Zástupný symbol obsah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7" name="Zástupný symbol dátumu 6"/>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8" name="Zástupný symbol päty 7"/>
          <p:cNvSpPr>
            <a:spLocks noGrp="1"/>
          </p:cNvSpPr>
          <p:nvPr>
            <p:ph type="ftr" sz="quarter" idx="11"/>
          </p:nvPr>
        </p:nvSpPr>
        <p:spPr/>
        <p:txBody>
          <a:bodyPr/>
          <a:lstStyle>
            <a:extLst/>
          </a:lstStyle>
          <a:p>
            <a:endParaRPr lang="sk-SK"/>
          </a:p>
        </p:txBody>
      </p:sp>
      <p:sp>
        <p:nvSpPr>
          <p:cNvPr id="9" name="Zástupný symbol čísla snímky 8"/>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a:xfrm>
            <a:off x="1435608" y="274320"/>
            <a:ext cx="7498080" cy="1143000"/>
          </a:xfrm>
        </p:spPr>
        <p:txBody>
          <a:bodyPr anchor="ctr"/>
          <a:lstStyle>
            <a:extLst/>
          </a:lstStyle>
          <a:p>
            <a:r>
              <a:rPr kumimoji="0" lang="sk-SK" smtClean="0"/>
              <a:t>Kliknite sem a upravte štýl predlohy nadpisov.</a:t>
            </a:r>
            <a:endParaRPr kumimoji="0" lang="en-US"/>
          </a:p>
        </p:txBody>
      </p:sp>
      <p:sp>
        <p:nvSpPr>
          <p:cNvPr id="3" name="Zástupný symbol dátumu 2"/>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4" name="Zástupný symbol päty 3"/>
          <p:cNvSpPr>
            <a:spLocks noGrp="1"/>
          </p:cNvSpPr>
          <p:nvPr>
            <p:ph type="ftr" sz="quarter" idx="11"/>
          </p:nvPr>
        </p:nvSpPr>
        <p:spPr/>
        <p:txBody>
          <a:bodyPr/>
          <a:lstStyle>
            <a:extLst/>
          </a:lstStyle>
          <a:p>
            <a:endParaRPr lang="sk-SK"/>
          </a:p>
        </p:txBody>
      </p:sp>
      <p:sp>
        <p:nvSpPr>
          <p:cNvPr id="5" name="Zástupný symbol čísla snímky 4"/>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Obdĺžnik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Zástupný symbol dátumu 1"/>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3" name="Zástupný symbol päty 2"/>
          <p:cNvSpPr>
            <a:spLocks noGrp="1"/>
          </p:cNvSpPr>
          <p:nvPr>
            <p:ph type="ftr" sz="quarter" idx="11"/>
          </p:nvPr>
        </p:nvSpPr>
        <p:spPr/>
        <p:txBody>
          <a:bodyPr/>
          <a:lstStyle>
            <a:extLst/>
          </a:lstStyle>
          <a:p>
            <a:endParaRPr lang="sk-SK"/>
          </a:p>
        </p:txBody>
      </p:sp>
      <p:sp>
        <p:nvSpPr>
          <p:cNvPr id="4" name="Zástupný symbol čísla snímky 3"/>
          <p:cNvSpPr>
            <a:spLocks noGrp="1"/>
          </p:cNvSpPr>
          <p:nvPr>
            <p:ph type="sldNum" sz="quarter" idx="12"/>
          </p:nvPr>
        </p:nvSpPr>
        <p:spPr/>
        <p:txBody>
          <a:bodyPr/>
          <a:lstStyle>
            <a:extLst/>
          </a:lstStyle>
          <a:p>
            <a:fld id="{0E04A563-15E6-4AB2-9C92-4FDA27718BA8}" type="slidenum">
              <a:rPr lang="sk-SK" smtClean="0"/>
              <a:pPr/>
              <a:t>‹#›</a:t>
            </a:fld>
            <a:endParaRPr lang="sk-SK"/>
          </a:p>
        </p:txBody>
      </p:sp>
      <p:sp>
        <p:nvSpPr>
          <p:cNvPr id="6" name="Obdĺžnik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sk-SK" smtClean="0"/>
              <a:t>Kliknite sem a upravte štýl predlohy nadpisov.</a:t>
            </a:r>
            <a:endParaRPr kumimoji="0" lang="en-US"/>
          </a:p>
        </p:txBody>
      </p:sp>
      <p:sp>
        <p:nvSpPr>
          <p:cNvPr id="3" name="Zástupný symbol textu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sk-SK" smtClean="0"/>
              <a:t>Kliknite sem a upravte štýly predlohy textu.</a:t>
            </a:r>
          </a:p>
        </p:txBody>
      </p:sp>
      <p:sp>
        <p:nvSpPr>
          <p:cNvPr id="4" name="Zástupný symbol obsah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6" name="Zástupný symbol päty 5"/>
          <p:cNvSpPr>
            <a:spLocks noGrp="1"/>
          </p:cNvSpPr>
          <p:nvPr>
            <p:ph type="ftr" sz="quarter" idx="11"/>
          </p:nvPr>
        </p:nvSpPr>
        <p:spPr/>
        <p:txBody>
          <a:bodyPr/>
          <a:lstStyle>
            <a:extLst/>
          </a:lstStyle>
          <a:p>
            <a:endParaRPr lang="sk-SK"/>
          </a:p>
        </p:txBody>
      </p:sp>
      <p:sp>
        <p:nvSpPr>
          <p:cNvPr id="7" name="Zástupný symbol čísla snímky 6"/>
          <p:cNvSpPr>
            <a:spLocks noGrp="1"/>
          </p:cNvSpPr>
          <p:nvPr>
            <p:ph type="sldNum" sz="quarter" idx="12"/>
          </p:nvPr>
        </p:nvSpPr>
        <p:spPr/>
        <p:txBody>
          <a:bodyPr/>
          <a:lstStyle>
            <a:extLst/>
          </a:lstStyle>
          <a:p>
            <a:fld id="{0E04A563-15E6-4AB2-9C92-4FDA27718BA8}"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sk-SK" smtClean="0"/>
              <a:t>Kliknite sem a upravte štýl predlohy nadpisov.</a:t>
            </a:r>
            <a:endParaRPr kumimoji="0" lang="en-US"/>
          </a:p>
        </p:txBody>
      </p:sp>
      <p:sp>
        <p:nvSpPr>
          <p:cNvPr id="5" name="Zástupný symbol dátumu 4"/>
          <p:cNvSpPr>
            <a:spLocks noGrp="1"/>
          </p:cNvSpPr>
          <p:nvPr>
            <p:ph type="dt" sz="half" idx="10"/>
          </p:nvPr>
        </p:nvSpPr>
        <p:spPr/>
        <p:txBody>
          <a:bodyPr/>
          <a:lstStyle>
            <a:extLst/>
          </a:lstStyle>
          <a:p>
            <a:fld id="{AF2E2FF7-825A-4AD1-BF5C-C0F17B665D78}" type="datetimeFigureOut">
              <a:rPr lang="sk-SK" smtClean="0"/>
              <a:pPr/>
              <a:t>29. 5. 2020</a:t>
            </a:fld>
            <a:endParaRPr lang="sk-SK"/>
          </a:p>
        </p:txBody>
      </p:sp>
      <p:sp>
        <p:nvSpPr>
          <p:cNvPr id="6" name="Zástupný symbol päty 5"/>
          <p:cNvSpPr>
            <a:spLocks noGrp="1"/>
          </p:cNvSpPr>
          <p:nvPr>
            <p:ph type="ftr" sz="quarter" idx="11"/>
          </p:nvPr>
        </p:nvSpPr>
        <p:spPr/>
        <p:txBody>
          <a:bodyPr/>
          <a:lstStyle>
            <a:extLst/>
          </a:lstStyle>
          <a:p>
            <a:endParaRPr lang="sk-SK"/>
          </a:p>
        </p:txBody>
      </p:sp>
      <p:sp>
        <p:nvSpPr>
          <p:cNvPr id="7" name="Zástupný symbol čísla snímky 6"/>
          <p:cNvSpPr>
            <a:spLocks noGrp="1"/>
          </p:cNvSpPr>
          <p:nvPr>
            <p:ph type="sldNum" sz="quarter" idx="12"/>
          </p:nvPr>
        </p:nvSpPr>
        <p:spPr/>
        <p:txBody>
          <a:bodyPr/>
          <a:lstStyle>
            <a:extLst/>
          </a:lstStyle>
          <a:p>
            <a:fld id="{0E04A563-15E6-4AB2-9C92-4FDA27718BA8}" type="slidenum">
              <a:rPr lang="sk-SK" smtClean="0"/>
              <a:pPr/>
              <a:t>‹#›</a:t>
            </a:fld>
            <a:endParaRPr lang="sk-SK"/>
          </a:p>
        </p:txBody>
      </p:sp>
      <p:sp>
        <p:nvSpPr>
          <p:cNvPr id="8" name="Obdĺžnik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Zástupný symbol obrázka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sk-SK" smtClean="0"/>
              <a:t>Ak chcete pridať obrázok, kliknite na ikonu</a:t>
            </a:r>
            <a:endParaRPr kumimoji="0" lang="en-US" dirty="0"/>
          </a:p>
        </p:txBody>
      </p:sp>
      <p:sp>
        <p:nvSpPr>
          <p:cNvPr id="9" name="Vývojový diagram: proce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Vývojový diagram: proce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Zástupný symbol textu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sk-SK" smtClean="0"/>
              <a:t>Kliknite sem a upravte štýly predlohy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Koláč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á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stenec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Obdĺžnik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Zástupný symbol nadpisu 4"/>
          <p:cNvSpPr>
            <a:spLocks noGrp="1"/>
          </p:cNvSpPr>
          <p:nvPr>
            <p:ph type="title"/>
          </p:nvPr>
        </p:nvSpPr>
        <p:spPr>
          <a:xfrm>
            <a:off x="1435608" y="274638"/>
            <a:ext cx="7498080" cy="1143000"/>
          </a:xfrm>
          <a:prstGeom prst="rect">
            <a:avLst/>
          </a:prstGeom>
        </p:spPr>
        <p:txBody>
          <a:bodyPr anchor="ctr">
            <a:normAutofit/>
          </a:bodyPr>
          <a:lstStyle>
            <a:extLst/>
          </a:lstStyle>
          <a:p>
            <a:r>
              <a:rPr kumimoji="0" lang="sk-SK" smtClean="0"/>
              <a:t>Kliknite sem a upravte štýl predlohy nadpisov.</a:t>
            </a:r>
            <a:endParaRPr kumimoji="0" lang="en-US"/>
          </a:p>
        </p:txBody>
      </p:sp>
      <p:sp>
        <p:nvSpPr>
          <p:cNvPr id="9" name="Zástupný symbol textu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sk-SK" smtClean="0"/>
              <a:t>Kliknite sem a upravte štýly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24" name="Zástupný symbol dátumu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F2E2FF7-825A-4AD1-BF5C-C0F17B665D78}" type="datetimeFigureOut">
              <a:rPr lang="sk-SK" smtClean="0"/>
              <a:pPr/>
              <a:t>29. 5. 2020</a:t>
            </a:fld>
            <a:endParaRPr lang="sk-SK"/>
          </a:p>
        </p:txBody>
      </p:sp>
      <p:sp>
        <p:nvSpPr>
          <p:cNvPr id="10" name="Zástupný symbol päty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sk-SK"/>
          </a:p>
        </p:txBody>
      </p:sp>
      <p:sp>
        <p:nvSpPr>
          <p:cNvPr id="22" name="Zástupný symbol čísla snímky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E04A563-15E6-4AB2-9C92-4FDA27718BA8}" type="slidenum">
              <a:rPr lang="sk-SK" smtClean="0"/>
              <a:pPr/>
              <a:t>‹#›</a:t>
            </a:fld>
            <a:endParaRPr lang="sk-SK"/>
          </a:p>
        </p:txBody>
      </p:sp>
      <p:sp>
        <p:nvSpPr>
          <p:cNvPr id="15" name="Obdĺžnik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85852" y="1000108"/>
            <a:ext cx="7406640" cy="1472184"/>
          </a:xfrm>
        </p:spPr>
        <p:txBody>
          <a:bodyPr/>
          <a:lstStyle/>
          <a:p>
            <a:pPr algn="ctr"/>
            <a:r>
              <a:rPr lang="sk-SK" dirty="0" smtClean="0"/>
              <a:t>Objavujeme rastliny a huby</a:t>
            </a:r>
            <a:endParaRPr lang="sk-SK" dirty="0"/>
          </a:p>
        </p:txBody>
      </p:sp>
      <p:sp>
        <p:nvSpPr>
          <p:cNvPr id="3" name="Podnadpis 2"/>
          <p:cNvSpPr>
            <a:spLocks noGrp="1"/>
          </p:cNvSpPr>
          <p:nvPr>
            <p:ph type="subTitle" idx="1"/>
          </p:nvPr>
        </p:nvSpPr>
        <p:spPr>
          <a:xfrm>
            <a:off x="1428728" y="2500306"/>
            <a:ext cx="7406640" cy="1752600"/>
          </a:xfrm>
        </p:spPr>
        <p:txBody>
          <a:bodyPr>
            <a:normAutofit/>
          </a:bodyPr>
          <a:lstStyle/>
          <a:p>
            <a:pPr algn="ctr"/>
            <a:r>
              <a:rPr lang="sk-SK" sz="6000" b="1" dirty="0" smtClean="0"/>
              <a:t>Jedovaté rastliny</a:t>
            </a:r>
            <a:endParaRPr lang="sk-SK" sz="6000" b="1" dirty="0"/>
          </a:p>
        </p:txBody>
      </p:sp>
      <p:sp>
        <p:nvSpPr>
          <p:cNvPr id="4" name="BlokTextu 3"/>
          <p:cNvSpPr txBox="1"/>
          <p:nvPr/>
        </p:nvSpPr>
        <p:spPr>
          <a:xfrm>
            <a:off x="6072198" y="6000768"/>
            <a:ext cx="2714644" cy="369332"/>
          </a:xfrm>
          <a:prstGeom prst="rect">
            <a:avLst/>
          </a:prstGeom>
          <a:noFill/>
        </p:spPr>
        <p:txBody>
          <a:bodyPr wrap="square" rtlCol="0">
            <a:spAutoFit/>
          </a:bodyPr>
          <a:lstStyle/>
          <a:p>
            <a:r>
              <a:rPr lang="sk-SK" dirty="0" smtClean="0"/>
              <a:t>Mgr.  Katarína </a:t>
            </a:r>
            <a:r>
              <a:rPr lang="sk-SK" dirty="0" err="1" smtClean="0"/>
              <a:t>Mihalčinová</a:t>
            </a:r>
            <a:endParaRPr lang="sk-SK"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smtClean="0"/>
              <a:t>Lykovec jedovatý (</a:t>
            </a:r>
            <a:r>
              <a:rPr lang="sk-SK" b="1" dirty="0" err="1" smtClean="0"/>
              <a:t>Daphne</a:t>
            </a:r>
            <a:r>
              <a:rPr lang="sk-SK" b="1" dirty="0" smtClean="0"/>
              <a:t> </a:t>
            </a:r>
            <a:r>
              <a:rPr lang="sk-SK" b="1" dirty="0" err="1" smtClean="0"/>
              <a:t>mezereum</a:t>
            </a:r>
            <a:r>
              <a:rPr lang="sk-SK" b="1" dirty="0" smtClean="0"/>
              <a:t>)</a:t>
            </a:r>
            <a:br>
              <a:rPr lang="sk-SK" b="1" dirty="0" smtClean="0"/>
            </a:br>
            <a:endParaRPr lang="sk-SK" dirty="0"/>
          </a:p>
        </p:txBody>
      </p:sp>
      <p:sp>
        <p:nvSpPr>
          <p:cNvPr id="3" name="Zástupný symbol obsahu 2"/>
          <p:cNvSpPr>
            <a:spLocks noGrp="1"/>
          </p:cNvSpPr>
          <p:nvPr>
            <p:ph sz="half" idx="1"/>
          </p:nvPr>
        </p:nvSpPr>
        <p:spPr>
          <a:xfrm>
            <a:off x="1428728" y="1214422"/>
            <a:ext cx="3657600" cy="5214974"/>
          </a:xfrm>
        </p:spPr>
        <p:txBody>
          <a:bodyPr>
            <a:noAutofit/>
          </a:bodyPr>
          <a:lstStyle/>
          <a:p>
            <a:r>
              <a:rPr lang="sk-SK" sz="1200" dirty="0" smtClean="0"/>
              <a:t>Lykovec jedovatý je nízky ker (často len niekoľko nerozkonárených výhonkov) so sivými konármi, ktorý v prírode rastie vo svetlých lesoch od nížin až po horské pásmo, často aj na rúbaniskách a popri lesných cestách. Ružovo zafarbené strapce kvetov sa vyvíjajú skoro na jar. Podlhovasté listy začínajú vyháňať zvyčajne až po odkvitnutí. Plod je kôstkovica, ktorej nádherná červená farba láka najmä deti. </a:t>
            </a:r>
            <a:endParaRPr lang="sk-SK" sz="1200" dirty="0" smtClean="0"/>
          </a:p>
          <a:p>
            <a:r>
              <a:rPr lang="sk-SK" sz="1200" dirty="0" smtClean="0"/>
              <a:t>V </a:t>
            </a:r>
            <a:r>
              <a:rPr lang="sk-SK" sz="1200" dirty="0" smtClean="0"/>
              <a:t>mnohých </a:t>
            </a:r>
            <a:r>
              <a:rPr lang="sk-SK" sz="1200" dirty="0" smtClean="0"/>
              <a:t>krajinách však už dnes rastie len zriedkavo a je zákonom chránený. </a:t>
            </a:r>
            <a:r>
              <a:rPr lang="sk-SK" sz="1200" b="1" dirty="0" smtClean="0">
                <a:solidFill>
                  <a:srgbClr val="FF0000"/>
                </a:solidFill>
              </a:rPr>
              <a:t>Otráviť sa je možné dlhodobejším vdychovaním vône kvetov,</a:t>
            </a:r>
            <a:r>
              <a:rPr lang="sk-SK" sz="1200" dirty="0" smtClean="0"/>
              <a:t> čo môže vyvolať bolesť hlavy a závrate. Pri vonkajšom použití sa objavia zápalové prejavy na koži - sčervenanie a pľuzgiere, pri dlhšom pôsobení vredy. Omnoho vážnejšia môže byť </a:t>
            </a:r>
            <a:r>
              <a:rPr lang="sk-SK" sz="1200" b="1" dirty="0" smtClean="0">
                <a:solidFill>
                  <a:srgbClr val="FF0000"/>
                </a:solidFill>
              </a:rPr>
              <a:t>otrava konzumáciou kôry či plodov.</a:t>
            </a:r>
            <a:r>
              <a:rPr lang="sk-SK" sz="1200" dirty="0" smtClean="0">
                <a:solidFill>
                  <a:srgbClr val="FF0000"/>
                </a:solidFill>
              </a:rPr>
              <a:t> Smrteľná dávka pre zdravého dospelého človeka je 10-12 plodov, ťažké otravy môžu nastať už po konzumácií 7 plodov. </a:t>
            </a:r>
            <a:r>
              <a:rPr lang="sk-SK" sz="1200" dirty="0" smtClean="0"/>
              <a:t>Našťastie plody majú odporne horkú </a:t>
            </a:r>
            <a:r>
              <a:rPr lang="sk-SK" sz="1200" dirty="0" smtClean="0"/>
              <a:t>chuť. Otrava </a:t>
            </a:r>
            <a:r>
              <a:rPr lang="sk-SK" sz="1200" dirty="0" smtClean="0"/>
              <a:t>sa prejavuje pálením v ústach, silným slinením, bolesťami a kŕčmi brucha, vracaním a </a:t>
            </a:r>
            <a:r>
              <a:rPr lang="sk-SK" sz="1200" dirty="0" smtClean="0"/>
              <a:t>preháňaním. Otrava </a:t>
            </a:r>
            <a:r>
              <a:rPr lang="sk-SK" sz="1200" dirty="0" smtClean="0"/>
              <a:t>môže vyústiť až do prudkých kŕčov, celkového kolapsu a smrti. Zásah lekára je vždy </a:t>
            </a:r>
            <a:r>
              <a:rPr lang="sk-SK" sz="1200" dirty="0" smtClean="0"/>
              <a:t>nevyhnutný</a:t>
            </a:r>
            <a:endParaRPr lang="sk-SK" sz="1200" dirty="0"/>
          </a:p>
        </p:txBody>
      </p:sp>
      <p:pic>
        <p:nvPicPr>
          <p:cNvPr id="22531" name="Picture 3"/>
          <p:cNvPicPr>
            <a:picLocks noGrp="1" noChangeAspect="1" noChangeArrowheads="1"/>
          </p:cNvPicPr>
          <p:nvPr>
            <p:ph sz="half" idx="2"/>
          </p:nvPr>
        </p:nvPicPr>
        <p:blipFill>
          <a:blip r:embed="rId2"/>
          <a:srcRect/>
          <a:stretch>
            <a:fillRect/>
          </a:stretch>
        </p:blipFill>
        <p:spPr bwMode="auto">
          <a:xfrm>
            <a:off x="5929322" y="3714752"/>
            <a:ext cx="2857143" cy="2152381"/>
          </a:xfrm>
          <a:prstGeom prst="rect">
            <a:avLst/>
          </a:prstGeom>
          <a:noFill/>
          <a:ln w="9525">
            <a:noFill/>
            <a:miter lim="800000"/>
            <a:headEnd/>
            <a:tailEnd/>
          </a:ln>
          <a:effectLst/>
        </p:spPr>
      </p:pic>
      <p:sp>
        <p:nvSpPr>
          <p:cNvPr id="5122" name="AutoShape 2" descr="Fotografia: Lykovec jedovatý | fotky.sme.s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5123" name="Picture 3"/>
          <p:cNvPicPr>
            <a:picLocks noChangeAspect="1" noChangeArrowheads="1"/>
          </p:cNvPicPr>
          <p:nvPr/>
        </p:nvPicPr>
        <p:blipFill>
          <a:blip r:embed="rId3" cstate="print"/>
          <a:srcRect/>
          <a:stretch>
            <a:fillRect/>
          </a:stretch>
        </p:blipFill>
        <p:spPr bwMode="auto">
          <a:xfrm>
            <a:off x="6215074" y="1285860"/>
            <a:ext cx="2571768" cy="1996751"/>
          </a:xfrm>
          <a:prstGeom prst="rect">
            <a:avLst/>
          </a:prstGeom>
          <a:noFill/>
          <a:ln w="9525">
            <a:noFill/>
            <a:miter lim="800000"/>
            <a:headEnd/>
            <a:tailEnd/>
          </a:ln>
          <a:effectLst/>
        </p:spPr>
      </p:pic>
      <p:pic>
        <p:nvPicPr>
          <p:cNvPr id="22530" name="Picture 2"/>
          <p:cNvPicPr>
            <a:picLocks noChangeAspect="1" noChangeArrowheads="1"/>
          </p:cNvPicPr>
          <p:nvPr/>
        </p:nvPicPr>
        <p:blipFill>
          <a:blip r:embed="rId4"/>
          <a:srcRect/>
          <a:stretch>
            <a:fillRect/>
          </a:stretch>
        </p:blipFill>
        <p:spPr bwMode="auto">
          <a:xfrm>
            <a:off x="5286380" y="2285992"/>
            <a:ext cx="1438275" cy="215265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smtClean="0"/>
              <a:t>Tis obyčajný (</a:t>
            </a:r>
            <a:r>
              <a:rPr lang="sk-SK" b="1" dirty="0" err="1" smtClean="0"/>
              <a:t>Taxus</a:t>
            </a:r>
            <a:r>
              <a:rPr lang="sk-SK" b="1" dirty="0" smtClean="0"/>
              <a:t> </a:t>
            </a:r>
            <a:r>
              <a:rPr lang="sk-SK" b="1" dirty="0" err="1" smtClean="0"/>
              <a:t>baccata</a:t>
            </a:r>
            <a:r>
              <a:rPr lang="sk-SK" b="1" dirty="0" smtClean="0"/>
              <a:t>)</a:t>
            </a:r>
            <a:br>
              <a:rPr lang="sk-SK" b="1" dirty="0" smtClean="0"/>
            </a:br>
            <a:endParaRPr lang="sk-SK" dirty="0"/>
          </a:p>
        </p:txBody>
      </p:sp>
      <p:sp>
        <p:nvSpPr>
          <p:cNvPr id="3" name="Zástupný symbol obsahu 2"/>
          <p:cNvSpPr>
            <a:spLocks noGrp="1"/>
          </p:cNvSpPr>
          <p:nvPr>
            <p:ph sz="half" idx="1"/>
          </p:nvPr>
        </p:nvSpPr>
        <p:spPr>
          <a:xfrm>
            <a:off x="1357290" y="857232"/>
            <a:ext cx="3657600" cy="4663440"/>
          </a:xfrm>
        </p:spPr>
        <p:txBody>
          <a:bodyPr>
            <a:normAutofit fontScale="25000" lnSpcReduction="20000"/>
          </a:bodyPr>
          <a:lstStyle/>
          <a:p>
            <a:r>
              <a:rPr lang="sk-SK" sz="4800" dirty="0" smtClean="0"/>
              <a:t>Vždyzelený rozkonárený ker alebo </a:t>
            </a:r>
            <a:r>
              <a:rPr lang="sk-SK" sz="4800" dirty="0" smtClean="0"/>
              <a:t>strom. Listy </a:t>
            </a:r>
            <a:r>
              <a:rPr lang="sk-SK" sz="4800" dirty="0" smtClean="0"/>
              <a:t>má usporiadané v dvoch radoch. Tis je dvojdomá rastlina. Peľ sa tvorí v guľovitých šiškách, samičie kvety rastú jednotlivo na krátkych konárikoch. Kvitne v marci až apríli, </a:t>
            </a:r>
            <a:r>
              <a:rPr lang="sk-SK" sz="4800" b="1" dirty="0" smtClean="0">
                <a:solidFill>
                  <a:srgbClr val="FF0000"/>
                </a:solidFill>
              </a:rPr>
              <a:t>plod</a:t>
            </a:r>
            <a:r>
              <a:rPr lang="sk-SK" sz="4800" dirty="0" smtClean="0"/>
              <a:t> je jasnočervená semenná bobuľa s </a:t>
            </a:r>
            <a:r>
              <a:rPr lang="sk-SK" sz="4800" dirty="0" err="1" smtClean="0"/>
              <a:t>pohárikovitým</a:t>
            </a:r>
            <a:r>
              <a:rPr lang="sk-SK" sz="4800" dirty="0" smtClean="0"/>
              <a:t> mieškom, ktorý</a:t>
            </a:r>
            <a:r>
              <a:rPr lang="sk-SK" sz="4800" dirty="0" smtClean="0">
                <a:solidFill>
                  <a:srgbClr val="FF0000"/>
                </a:solidFill>
              </a:rPr>
              <a:t> </a:t>
            </a:r>
            <a:r>
              <a:rPr lang="sk-SK" sz="4800" b="1" dirty="0" smtClean="0">
                <a:solidFill>
                  <a:srgbClr val="FF0000"/>
                </a:solidFill>
              </a:rPr>
              <a:t>je jedinou nejedovatou časťou rastliny.</a:t>
            </a:r>
            <a:r>
              <a:rPr lang="sk-SK" sz="4800" dirty="0" smtClean="0"/>
              <a:t> </a:t>
            </a:r>
            <a:r>
              <a:rPr lang="sk-SK" sz="4800" dirty="0" smtClean="0"/>
              <a:t> Ale </a:t>
            </a:r>
            <a:r>
              <a:rPr lang="sk-SK" sz="4800" dirty="0" smtClean="0"/>
              <a:t>to už neplatí pre semeno - plod sa teda teoreticky dá jesť, semeno sa však nesmie rozhryznúť, ideálne je ho vybrať ešte pre jedením (chuť plodu je však nie veľmi príjemná, takže nie je dôvod ho jesť). V niektorých krajinách sa z miešku vyrába alkoholický </a:t>
            </a:r>
            <a:r>
              <a:rPr lang="sk-SK" sz="4800" dirty="0" smtClean="0"/>
              <a:t>nápoj.</a:t>
            </a:r>
          </a:p>
          <a:p>
            <a:r>
              <a:rPr lang="sk-SK" sz="4800" b="1" dirty="0" smtClean="0">
                <a:solidFill>
                  <a:srgbClr val="FF0000"/>
                </a:solidFill>
              </a:rPr>
              <a:t>Najvy</a:t>
            </a:r>
            <a:r>
              <a:rPr lang="sk-SK" sz="4800" b="1" dirty="0" smtClean="0">
                <a:solidFill>
                  <a:srgbClr val="FF0000"/>
                </a:solidFill>
              </a:rPr>
              <a:t>ššia </a:t>
            </a:r>
            <a:r>
              <a:rPr lang="sk-SK" sz="4800" b="1" dirty="0" smtClean="0">
                <a:solidFill>
                  <a:srgbClr val="FF0000"/>
                </a:solidFill>
              </a:rPr>
              <a:t>koncentrácia jedov sa nachádza v ihličí a semenách. </a:t>
            </a:r>
            <a:r>
              <a:rPr lang="sk-SK" sz="4800" dirty="0" smtClean="0"/>
              <a:t>Jed pôsobí na srdce a jeho účinky sú veľmi silné. Príznaky otravy sa začínajú prejavovať asi hodinu až 2 po požití a nastáva vracanie, bolesti brucha, závrate, bezvedomie a po krátkom čase môže nastať smrť spôsobená zastavením dýchania. Pri zjedení malého množstva bobúľ ešte nevzniká otrava, no pri skonzumovaní veľkého množstva bobúľ alebo ihličia treba urýchlene vyvolať zvracanie a privolať lekára</a:t>
            </a:r>
            <a:r>
              <a:rPr lang="sk-SK" sz="4800" dirty="0" smtClean="0"/>
              <a:t>.</a:t>
            </a:r>
            <a:r>
              <a:rPr lang="sk-SK" sz="4800" dirty="0" smtClean="0"/>
              <a:t> </a:t>
            </a:r>
          </a:p>
          <a:p>
            <a:r>
              <a:rPr lang="sk-SK" sz="4800" dirty="0" smtClean="0"/>
              <a:t>Kôra </a:t>
            </a:r>
            <a:r>
              <a:rPr lang="sk-SK" sz="4800" dirty="0" smtClean="0"/>
              <a:t>tisov je často ohryzená jeleňou zverou, ktorá toxíny tisu znáša - toto však neplatí pre všetky zvieratá. Napoleonská armáda kedysi prišla o veľký počet koní, keď ich nechala obhrýzať tisový živý plot v miestnom parku</a:t>
            </a:r>
            <a:r>
              <a:rPr lang="sk-SK" sz="4800" dirty="0" smtClean="0"/>
              <a:t>.</a:t>
            </a:r>
            <a:r>
              <a:rPr lang="sk-SK" sz="4800" dirty="0" smtClean="0"/>
              <a:t> </a:t>
            </a:r>
          </a:p>
          <a:p>
            <a:r>
              <a:rPr lang="sk-SK" sz="4800" dirty="0" smtClean="0"/>
              <a:t>Tis je biologická „starožitnosť", živá pamiatka na epochu treťohôr, preto má „čestné" miesto v súpisoch chránených druhov rastlín nielen na Slovensku, ale aj vo väčšine ďalších európskych štátov.</a:t>
            </a:r>
          </a:p>
          <a:p>
            <a:r>
              <a:rPr lang="sk-SK" sz="4800" dirty="0" smtClean="0"/>
              <a:t>  Tis má vzácne trvanlivé hnedočervené drevo, ktoré v minulosti hojne využívali rezbári pre výrobu dekoračných a úžitkových predmetov i nábytku pre interiéry šľachtických sídiel.</a:t>
            </a:r>
          </a:p>
          <a:p>
            <a:pPr>
              <a:buNone/>
            </a:pPr>
            <a:endParaRPr lang="sk-SK" sz="4800" dirty="0" smtClean="0"/>
          </a:p>
          <a:p>
            <a:r>
              <a:rPr lang="sk-SK" sz="4800" dirty="0" smtClean="0"/>
              <a:t>Tisy sú obľúbené parkové dreviny, i teraz hojne vysádzané do mestských a zámockých parkov, ako jediná ihličnatá drevina znášajú </a:t>
            </a:r>
            <a:r>
              <a:rPr lang="sk-SK" sz="4800" dirty="0" err="1" smtClean="0"/>
              <a:t>orez</a:t>
            </a:r>
            <a:r>
              <a:rPr lang="sk-SK" sz="4800" dirty="0" smtClean="0"/>
              <a:t> a tvarovanie do rôznych foriem a živých plotov..</a:t>
            </a:r>
          </a:p>
          <a:p>
            <a:r>
              <a:rPr lang="sk-SK" sz="4800" dirty="0" smtClean="0"/>
              <a:t> </a:t>
            </a:r>
          </a:p>
          <a:p>
            <a:endParaRPr lang="sk-SK" sz="4800" dirty="0" smtClean="0"/>
          </a:p>
          <a:p>
            <a:endParaRPr lang="sk-SK" dirty="0"/>
          </a:p>
        </p:txBody>
      </p:sp>
      <p:pic>
        <p:nvPicPr>
          <p:cNvPr id="23554" name="Picture 2"/>
          <p:cNvPicPr>
            <a:picLocks noGrp="1" noChangeAspect="1" noChangeArrowheads="1"/>
          </p:cNvPicPr>
          <p:nvPr>
            <p:ph sz="half" idx="2"/>
          </p:nvPr>
        </p:nvPicPr>
        <p:blipFill>
          <a:blip r:embed="rId2"/>
          <a:srcRect/>
          <a:stretch>
            <a:fillRect/>
          </a:stretch>
        </p:blipFill>
        <p:spPr bwMode="auto">
          <a:xfrm>
            <a:off x="5286380" y="1071546"/>
            <a:ext cx="3657600" cy="2743200"/>
          </a:xfrm>
          <a:prstGeom prst="rect">
            <a:avLst/>
          </a:prstGeom>
          <a:noFill/>
          <a:ln w="9525">
            <a:noFill/>
            <a:miter lim="800000"/>
            <a:headEnd/>
            <a:tailEnd/>
          </a:ln>
          <a:effectLst/>
        </p:spPr>
      </p:pic>
      <p:pic>
        <p:nvPicPr>
          <p:cNvPr id="23556" name="Picture 4" descr="http://www.forestportal.sk/les-pre-verejnost/ohrozenia-v-lesoch/PublishingImages/tis3_small.jpg"/>
          <p:cNvPicPr>
            <a:picLocks noChangeAspect="1" noChangeArrowheads="1"/>
          </p:cNvPicPr>
          <p:nvPr/>
        </p:nvPicPr>
        <p:blipFill>
          <a:blip r:embed="rId3"/>
          <a:srcRect/>
          <a:stretch>
            <a:fillRect/>
          </a:stretch>
        </p:blipFill>
        <p:spPr bwMode="auto">
          <a:xfrm>
            <a:off x="5786446" y="4143380"/>
            <a:ext cx="2857500" cy="214312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err="1" smtClean="0"/>
              <a:t>Vranovec</a:t>
            </a:r>
            <a:r>
              <a:rPr lang="sk-SK" b="1" dirty="0" smtClean="0"/>
              <a:t> štvorlistý (vranie oko) (</a:t>
            </a:r>
            <a:r>
              <a:rPr lang="sk-SK" b="1" dirty="0" err="1" smtClean="0"/>
              <a:t>Paris</a:t>
            </a:r>
            <a:r>
              <a:rPr lang="sk-SK" b="1" dirty="0" smtClean="0"/>
              <a:t> </a:t>
            </a:r>
            <a:r>
              <a:rPr lang="sk-SK" b="1" dirty="0" err="1" smtClean="0"/>
              <a:t>quadrifolia</a:t>
            </a:r>
            <a:r>
              <a:rPr lang="sk-SK" b="1" dirty="0" smtClean="0"/>
              <a:t>)</a:t>
            </a:r>
            <a:br>
              <a:rPr lang="sk-SK" b="1" dirty="0" smtClean="0"/>
            </a:br>
            <a:endParaRPr lang="sk-SK" dirty="0"/>
          </a:p>
        </p:txBody>
      </p:sp>
      <p:sp>
        <p:nvSpPr>
          <p:cNvPr id="3" name="Zástupný symbol obsahu 2"/>
          <p:cNvSpPr>
            <a:spLocks noGrp="1"/>
          </p:cNvSpPr>
          <p:nvPr>
            <p:ph sz="half" idx="1"/>
          </p:nvPr>
        </p:nvSpPr>
        <p:spPr>
          <a:xfrm>
            <a:off x="1285852" y="1714488"/>
            <a:ext cx="3657600" cy="4071966"/>
          </a:xfrm>
        </p:spPr>
        <p:txBody>
          <a:bodyPr>
            <a:normAutofit fontScale="47500" lnSpcReduction="20000"/>
          </a:bodyPr>
          <a:lstStyle/>
          <a:p>
            <a:r>
              <a:rPr lang="sk-SK" dirty="0" smtClean="0"/>
              <a:t>Asi 40 cm vysoká bylina, so vzpriamenou lysou stonkou a listami v praslene zvyčaje po 4. Kvet je jediný koncový, uprostred štvorice listov, dozrieva z neho asi 1 cm veľká bobuľa. </a:t>
            </a:r>
            <a:r>
              <a:rPr lang="sk-SK" b="1" dirty="0" smtClean="0">
                <a:solidFill>
                  <a:srgbClr val="FF0000"/>
                </a:solidFill>
              </a:rPr>
              <a:t>Jedovatá je celá rastlina.</a:t>
            </a:r>
            <a:r>
              <a:rPr lang="sk-SK" dirty="0" smtClean="0">
                <a:solidFill>
                  <a:srgbClr val="FF0000"/>
                </a:solidFill>
              </a:rPr>
              <a:t> </a:t>
            </a:r>
            <a:endParaRPr lang="sk-SK" dirty="0" smtClean="0">
              <a:solidFill>
                <a:srgbClr val="FF0000"/>
              </a:solidFill>
            </a:endParaRPr>
          </a:p>
          <a:p>
            <a:r>
              <a:rPr lang="sk-SK" dirty="0" smtClean="0"/>
              <a:t>Najčastejšie </a:t>
            </a:r>
            <a:r>
              <a:rPr lang="sk-SK" dirty="0" smtClean="0"/>
              <a:t>sa vyskytujú otravy </a:t>
            </a:r>
            <a:r>
              <a:rPr lang="sk-SK" dirty="0" err="1" smtClean="0"/>
              <a:t>čiernomodrými</a:t>
            </a:r>
            <a:r>
              <a:rPr lang="sk-SK" dirty="0" smtClean="0"/>
              <a:t> bobuľami, ktoré si konzumenti z nevedomosti zamenia za plody čučoriedky, má však nepríjemnú chuť a zápach. Otrava sa prejavuje zvracaním, hnačkou, bolesťami hlavy a zúžením zreničiek. Nekončí sa smrťou, pretože účinné látky - </a:t>
            </a:r>
            <a:r>
              <a:rPr lang="sk-SK" dirty="0" err="1" smtClean="0"/>
              <a:t>saponíny</a:t>
            </a:r>
            <a:r>
              <a:rPr lang="sk-SK" dirty="0" smtClean="0"/>
              <a:t> sa ťažko vstrebávajú. Potrebný je však výplach žalúdka</a:t>
            </a:r>
            <a:r>
              <a:rPr lang="sk-SK" dirty="0" smtClean="0"/>
              <a:t>.</a:t>
            </a:r>
            <a:endParaRPr lang="sk-SK" dirty="0" smtClean="0"/>
          </a:p>
          <a:p>
            <a:r>
              <a:rPr lang="sk-SK" dirty="0" smtClean="0"/>
              <a:t>Ide o bežný druh jedľových bučín a bučín, rastie aj v smrečinách, umelých aj prirodzených až po hornú hranicu lesa, občas aj na pasienkoch. Spravidla sa vyskytuje len roztrúsene.</a:t>
            </a:r>
          </a:p>
          <a:p>
            <a:r>
              <a:rPr lang="sk-SK" dirty="0" smtClean="0"/>
              <a:t> </a:t>
            </a:r>
            <a:r>
              <a:rPr lang="sk-SK" dirty="0" smtClean="0"/>
              <a:t>Latinské </a:t>
            </a:r>
            <a:r>
              <a:rPr lang="sk-SK" dirty="0" smtClean="0"/>
              <a:t>meno </a:t>
            </a:r>
            <a:r>
              <a:rPr lang="sk-SK" dirty="0" err="1" smtClean="0"/>
              <a:t>vranovca</a:t>
            </a:r>
            <a:r>
              <a:rPr lang="sk-SK" dirty="0" smtClean="0"/>
              <a:t> sa prevzalo z gréckej mytológie, bobuľa predstavuje jablko sváru z báje, v ktorej mal  </a:t>
            </a:r>
            <a:r>
              <a:rPr lang="sk-SK" dirty="0" err="1" smtClean="0"/>
              <a:t>Paris</a:t>
            </a:r>
            <a:r>
              <a:rPr lang="sk-SK" dirty="0" smtClean="0"/>
              <a:t>  rozhodnúť spor  medzi Aténou, </a:t>
            </a:r>
            <a:r>
              <a:rPr lang="sk-SK" dirty="0" err="1" smtClean="0"/>
              <a:t>Hérou</a:t>
            </a:r>
            <a:r>
              <a:rPr lang="sk-SK" dirty="0" smtClean="0"/>
              <a:t> a Afroditou.</a:t>
            </a:r>
          </a:p>
          <a:p>
            <a:endParaRPr lang="sk-SK" dirty="0"/>
          </a:p>
        </p:txBody>
      </p:sp>
      <p:pic>
        <p:nvPicPr>
          <p:cNvPr id="24578" name="Picture 2"/>
          <p:cNvPicPr>
            <a:picLocks noGrp="1" noChangeAspect="1" noChangeArrowheads="1"/>
          </p:cNvPicPr>
          <p:nvPr>
            <p:ph sz="half" idx="2"/>
          </p:nvPr>
        </p:nvPicPr>
        <p:blipFill>
          <a:blip r:embed="rId2"/>
          <a:srcRect/>
          <a:stretch>
            <a:fillRect/>
          </a:stretch>
        </p:blipFill>
        <p:spPr bwMode="auto">
          <a:xfrm>
            <a:off x="5572132" y="1214422"/>
            <a:ext cx="2857143" cy="2142857"/>
          </a:xfrm>
          <a:prstGeom prst="rect">
            <a:avLst/>
          </a:prstGeom>
          <a:noFill/>
          <a:ln w="9525">
            <a:noFill/>
            <a:miter lim="800000"/>
            <a:headEnd/>
            <a:tailEnd/>
          </a:ln>
          <a:effectLst/>
        </p:spPr>
      </p:pic>
      <p:pic>
        <p:nvPicPr>
          <p:cNvPr id="24580" name="Picture 4" descr="http://www.forestportal.sk/les-pre-verejnost/ohrozenia-v-lesoch/PublishingImages/vranovec_paris_quadrifolia1_small.jpg"/>
          <p:cNvPicPr>
            <a:picLocks noChangeAspect="1" noChangeArrowheads="1"/>
          </p:cNvPicPr>
          <p:nvPr/>
        </p:nvPicPr>
        <p:blipFill>
          <a:blip r:embed="rId3"/>
          <a:srcRect/>
          <a:stretch>
            <a:fillRect/>
          </a:stretch>
        </p:blipFill>
        <p:spPr bwMode="auto">
          <a:xfrm>
            <a:off x="5500694" y="3571876"/>
            <a:ext cx="2857500" cy="215265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err="1" smtClean="0"/>
              <a:t>Ľuľkovec</a:t>
            </a:r>
            <a:r>
              <a:rPr lang="sk-SK" b="1" dirty="0" smtClean="0"/>
              <a:t> </a:t>
            </a:r>
            <a:r>
              <a:rPr lang="sk-SK" b="1" dirty="0" err="1" smtClean="0"/>
              <a:t>zlomocný</a:t>
            </a:r>
            <a:r>
              <a:rPr lang="sk-SK" b="1" dirty="0" smtClean="0"/>
              <a:t> (</a:t>
            </a:r>
            <a:r>
              <a:rPr lang="sk-SK" b="1" dirty="0" err="1" smtClean="0"/>
              <a:t>Atropa</a:t>
            </a:r>
            <a:r>
              <a:rPr lang="sk-SK" b="1" dirty="0" smtClean="0"/>
              <a:t> </a:t>
            </a:r>
            <a:r>
              <a:rPr lang="sk-SK" b="1" dirty="0" err="1" smtClean="0"/>
              <a:t>bella-dona</a:t>
            </a:r>
            <a:r>
              <a:rPr lang="sk-SK" b="1" dirty="0" smtClean="0"/>
              <a:t>)</a:t>
            </a:r>
            <a:br>
              <a:rPr lang="sk-SK" b="1" dirty="0" smtClean="0"/>
            </a:br>
            <a:endParaRPr lang="sk-SK" dirty="0"/>
          </a:p>
        </p:txBody>
      </p:sp>
      <p:sp>
        <p:nvSpPr>
          <p:cNvPr id="3" name="Zástupný symbol obsahu 2"/>
          <p:cNvSpPr>
            <a:spLocks noGrp="1"/>
          </p:cNvSpPr>
          <p:nvPr>
            <p:ph sz="half" idx="1"/>
          </p:nvPr>
        </p:nvSpPr>
        <p:spPr>
          <a:xfrm>
            <a:off x="1428728" y="1285860"/>
            <a:ext cx="3657600" cy="5214974"/>
          </a:xfrm>
        </p:spPr>
        <p:txBody>
          <a:bodyPr>
            <a:noAutofit/>
          </a:bodyPr>
          <a:lstStyle/>
          <a:p>
            <a:r>
              <a:rPr lang="sk-SK" sz="1200" dirty="0" smtClean="0"/>
              <a:t>Vyskytuje </a:t>
            </a:r>
            <a:r>
              <a:rPr lang="sk-SK" sz="1200" dirty="0" smtClean="0"/>
              <a:t>sa vo svetlých lesoch, najmä bučinách a jedľových bučinách, často v okolí ciest, na skladoch dreva, rúbaniskách a ďalších stanovištiach s rozkladajúcim sa humusom</a:t>
            </a:r>
            <a:r>
              <a:rPr lang="sk-SK" sz="1200" dirty="0" smtClean="0"/>
              <a:t>.</a:t>
            </a:r>
            <a:r>
              <a:rPr lang="sk-SK" sz="1200" dirty="0" smtClean="0"/>
              <a:t> </a:t>
            </a:r>
          </a:p>
          <a:p>
            <a:r>
              <a:rPr lang="sk-SK" sz="1200" dirty="0" smtClean="0"/>
              <a:t>Listy sú striedavé a rôzne veľké, špicato vajcovité až elipsovité, </a:t>
            </a:r>
            <a:r>
              <a:rPr lang="sk-SK" sz="1200" dirty="0" err="1" smtClean="0"/>
              <a:t>celookrajové</a:t>
            </a:r>
            <a:r>
              <a:rPr lang="sk-SK" sz="1200" dirty="0" smtClean="0"/>
              <a:t>, na báze klinovito zúžené. Plodom je čierna, výrazne lesklá guľovitá bobuľa (14-18 mm v priemere) vyrastajúca z hviezdicového kalichu. Bobuľa neobsahuje kôstku (na rozdiel od jedlej čerešne vtáčej), ale množstvo semien v modrofialovej šťave. Spočiatku chutí sladko, neskôr však dostáva odpornú horkú príchuť. Koreň trochu pripomína petržlen.</a:t>
            </a:r>
          </a:p>
          <a:p>
            <a:r>
              <a:rPr lang="sk-SK" sz="1200" dirty="0" smtClean="0"/>
              <a:t>Kvitne </a:t>
            </a:r>
            <a:r>
              <a:rPr lang="sk-SK" sz="1200" dirty="0" smtClean="0"/>
              <a:t>od júna do septembra. Kvety sú jednotlivé, </a:t>
            </a:r>
            <a:r>
              <a:rPr lang="sk-SK" sz="1200" dirty="0" err="1" smtClean="0"/>
              <a:t>stopkaté</a:t>
            </a:r>
            <a:r>
              <a:rPr lang="sk-SK" sz="1200" dirty="0" smtClean="0"/>
              <a:t>, </a:t>
            </a:r>
            <a:r>
              <a:rPr lang="sk-SK" sz="1200" dirty="0" err="1" smtClean="0"/>
              <a:t>päťcípe</a:t>
            </a:r>
            <a:r>
              <a:rPr lang="sk-SK" sz="1200" dirty="0" smtClean="0"/>
              <a:t>, koruny zvončekovité (až 3 cm dlhé), zvonku </a:t>
            </a:r>
            <a:r>
              <a:rPr lang="sk-SK" sz="1200" dirty="0" err="1" smtClean="0"/>
              <a:t>hnedofialové</a:t>
            </a:r>
            <a:r>
              <a:rPr lang="sk-SK" sz="1200" dirty="0" smtClean="0"/>
              <a:t>, zvnútra lysé, </a:t>
            </a:r>
            <a:r>
              <a:rPr lang="sk-SK" sz="1200" dirty="0" err="1" smtClean="0"/>
              <a:t>hnedofialové</a:t>
            </a:r>
            <a:r>
              <a:rPr lang="sk-SK" sz="1200" dirty="0" smtClean="0"/>
              <a:t>, žltosivé až žlté, </a:t>
            </a:r>
            <a:r>
              <a:rPr lang="sk-SK" sz="1200" dirty="0" err="1" smtClean="0"/>
              <a:t>načervenalo</a:t>
            </a:r>
            <a:r>
              <a:rPr lang="sk-SK" sz="1200" dirty="0" smtClean="0"/>
              <a:t> mramorované. Cípy koruny sú ohnuté.</a:t>
            </a:r>
          </a:p>
          <a:p>
            <a:r>
              <a:rPr lang="sk-SK" sz="1200" b="1" dirty="0" smtClean="0">
                <a:solidFill>
                  <a:srgbClr val="FF0000"/>
                </a:solidFill>
              </a:rPr>
              <a:t>Celá rastlina je prudko </a:t>
            </a:r>
            <a:r>
              <a:rPr lang="sk-SK" sz="1200" b="1" dirty="0" smtClean="0">
                <a:solidFill>
                  <a:srgbClr val="FF0000"/>
                </a:solidFill>
              </a:rPr>
              <a:t>jedovatá</a:t>
            </a:r>
            <a:r>
              <a:rPr lang="sk-SK" sz="1200" b="1" dirty="0" smtClean="0">
                <a:solidFill>
                  <a:srgbClr val="FF0000"/>
                </a:solidFill>
              </a:rPr>
              <a:t> </a:t>
            </a:r>
          </a:p>
          <a:p>
            <a:r>
              <a:rPr lang="sk-SK" sz="1200" b="1" dirty="0" smtClean="0">
                <a:solidFill>
                  <a:srgbClr val="FF0000"/>
                </a:solidFill>
              </a:rPr>
              <a:t>Smrteľná dávka je u malého dieťaťa už 3 bobule (!), u dospelého 10 bobúľ</a:t>
            </a:r>
            <a:r>
              <a:rPr lang="sk-SK" sz="1200" b="1" dirty="0" smtClean="0">
                <a:solidFill>
                  <a:srgbClr val="FF0000"/>
                </a:solidFill>
              </a:rPr>
              <a:t>.</a:t>
            </a:r>
            <a:r>
              <a:rPr lang="sk-SK" sz="1200" dirty="0" smtClean="0"/>
              <a:t> </a:t>
            </a:r>
          </a:p>
          <a:p>
            <a:r>
              <a:rPr lang="sk-SK" sz="1200" dirty="0" smtClean="0"/>
              <a:t>Hlavné </a:t>
            </a:r>
            <a:r>
              <a:rPr lang="sk-SK" sz="1200" dirty="0" smtClean="0"/>
              <a:t>príznaky otravy: rozšírené </a:t>
            </a:r>
            <a:r>
              <a:rPr lang="sk-SK" sz="1200" dirty="0" smtClean="0"/>
              <a:t>zreničky, vyschnutá </a:t>
            </a:r>
            <a:r>
              <a:rPr lang="sk-SK" sz="1200" dirty="0" smtClean="0"/>
              <a:t>sliznica, začervenanie tváre, suchá a teplá pleť, zrýchlený pulz.</a:t>
            </a:r>
          </a:p>
          <a:p>
            <a:endParaRPr lang="sk-SK" sz="1200" dirty="0"/>
          </a:p>
        </p:txBody>
      </p:sp>
      <p:pic>
        <p:nvPicPr>
          <p:cNvPr id="25602" name="Picture 2"/>
          <p:cNvPicPr>
            <a:picLocks noGrp="1" noChangeAspect="1" noChangeArrowheads="1"/>
          </p:cNvPicPr>
          <p:nvPr>
            <p:ph sz="half" idx="2"/>
          </p:nvPr>
        </p:nvPicPr>
        <p:blipFill>
          <a:blip r:embed="rId2"/>
          <a:srcRect/>
          <a:stretch>
            <a:fillRect/>
          </a:stretch>
        </p:blipFill>
        <p:spPr bwMode="auto">
          <a:xfrm>
            <a:off x="5500694" y="928670"/>
            <a:ext cx="2857143" cy="2142857"/>
          </a:xfrm>
          <a:prstGeom prst="rect">
            <a:avLst/>
          </a:prstGeom>
          <a:noFill/>
          <a:ln w="9525">
            <a:noFill/>
            <a:miter lim="800000"/>
            <a:headEnd/>
            <a:tailEnd/>
          </a:ln>
          <a:effectLst/>
        </p:spPr>
      </p:pic>
      <p:pic>
        <p:nvPicPr>
          <p:cNvPr id="25604" name="Picture 4" descr="http://www.forestportal.sk/les-pre-verejnost/ohrozenia-v-lesoch/PublishingImages/lulkovec_4m_small.jpg"/>
          <p:cNvPicPr>
            <a:picLocks noChangeAspect="1" noChangeArrowheads="1"/>
          </p:cNvPicPr>
          <p:nvPr/>
        </p:nvPicPr>
        <p:blipFill>
          <a:blip r:embed="rId3"/>
          <a:srcRect/>
          <a:stretch>
            <a:fillRect/>
          </a:stretch>
        </p:blipFill>
        <p:spPr bwMode="auto">
          <a:xfrm>
            <a:off x="5929322" y="3429000"/>
            <a:ext cx="2857500" cy="214312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smtClean="0"/>
              <a:t>Ľuľok </a:t>
            </a:r>
            <a:r>
              <a:rPr lang="sk-SK" b="1" dirty="0" err="1" smtClean="0"/>
              <a:t>sladkohorký</a:t>
            </a:r>
            <a:r>
              <a:rPr lang="sk-SK" b="1" dirty="0" smtClean="0"/>
              <a:t> (</a:t>
            </a:r>
            <a:r>
              <a:rPr lang="sk-SK" b="1" dirty="0" err="1" smtClean="0"/>
              <a:t>Solanum</a:t>
            </a:r>
            <a:r>
              <a:rPr lang="sk-SK" b="1" dirty="0" smtClean="0"/>
              <a:t> </a:t>
            </a:r>
            <a:r>
              <a:rPr lang="sk-SK" b="1" dirty="0" err="1" smtClean="0"/>
              <a:t>dulcamara</a:t>
            </a:r>
            <a:r>
              <a:rPr lang="sk-SK" b="1" dirty="0" smtClean="0"/>
              <a:t>)</a:t>
            </a:r>
            <a:br>
              <a:rPr lang="sk-SK" b="1" dirty="0" smtClean="0"/>
            </a:br>
            <a:endParaRPr lang="sk-SK" dirty="0"/>
          </a:p>
        </p:txBody>
      </p:sp>
      <p:sp>
        <p:nvSpPr>
          <p:cNvPr id="3" name="Zástupný symbol obsahu 2"/>
          <p:cNvSpPr>
            <a:spLocks noGrp="1"/>
          </p:cNvSpPr>
          <p:nvPr>
            <p:ph sz="half" idx="1"/>
          </p:nvPr>
        </p:nvSpPr>
        <p:spPr>
          <a:xfrm>
            <a:off x="1428728" y="1214422"/>
            <a:ext cx="3657600" cy="4663440"/>
          </a:xfrm>
        </p:spPr>
        <p:txBody>
          <a:bodyPr>
            <a:noAutofit/>
          </a:bodyPr>
          <a:lstStyle/>
          <a:p>
            <a:r>
              <a:rPr lang="sk-SK" sz="1200" dirty="0" smtClean="0"/>
              <a:t>Ľuľok </a:t>
            </a:r>
            <a:r>
              <a:rPr lang="sk-SK" sz="1200" dirty="0" err="1" smtClean="0"/>
              <a:t>sladkohorký</a:t>
            </a:r>
            <a:r>
              <a:rPr lang="sk-SK" sz="1200" dirty="0" smtClean="0"/>
              <a:t> je poloker, ktorého dolné časti sú zdrevnatené a popínavá stonka je obrastená kopijovitými listami. V pazuchách listov vyrastá </a:t>
            </a:r>
            <a:r>
              <a:rPr lang="sk-SK" sz="1200" dirty="0" err="1" smtClean="0"/>
              <a:t>vrcholíkové</a:t>
            </a:r>
            <a:r>
              <a:rPr lang="sk-SK" sz="1200" dirty="0" smtClean="0"/>
              <a:t> súkvetie s fialovými kvetmi. Plody sú červené, oválne bobule</a:t>
            </a:r>
            <a:r>
              <a:rPr lang="sk-SK" sz="1200" dirty="0" smtClean="0"/>
              <a:t>.</a:t>
            </a:r>
            <a:endParaRPr lang="sk-SK" sz="1200" dirty="0" smtClean="0"/>
          </a:p>
          <a:p>
            <a:r>
              <a:rPr lang="sk-SK" sz="1200" b="1" dirty="0" smtClean="0">
                <a:solidFill>
                  <a:srgbClr val="FF0000"/>
                </a:solidFill>
              </a:rPr>
              <a:t>V </a:t>
            </a:r>
            <a:r>
              <a:rPr lang="sk-SK" sz="1200" b="1" dirty="0" smtClean="0">
                <a:solidFill>
                  <a:srgbClr val="FF0000"/>
                </a:solidFill>
              </a:rPr>
              <a:t>bobuliach je </a:t>
            </a:r>
            <a:r>
              <a:rPr lang="sk-SK" sz="1200" b="1" dirty="0" smtClean="0">
                <a:solidFill>
                  <a:srgbClr val="FF0000"/>
                </a:solidFill>
              </a:rPr>
              <a:t>prítomný jed</a:t>
            </a:r>
            <a:r>
              <a:rPr lang="sk-SK" sz="1200" dirty="0" smtClean="0"/>
              <a:t>, </a:t>
            </a:r>
            <a:r>
              <a:rPr lang="sk-SK" sz="1200" dirty="0" err="1" smtClean="0"/>
              <a:t>solanin</a:t>
            </a:r>
            <a:r>
              <a:rPr lang="sk-SK" sz="1200" dirty="0" smtClean="0"/>
              <a:t>, ktorý sa podľa niektorých zdrojov objavuje i v </a:t>
            </a:r>
            <a:r>
              <a:rPr lang="sk-SK" sz="1200" dirty="0" smtClean="0"/>
              <a:t>listoch. </a:t>
            </a:r>
            <a:r>
              <a:rPr lang="sk-SK" sz="1200" dirty="0" err="1" smtClean="0"/>
              <a:t>Solanin</a:t>
            </a:r>
            <a:r>
              <a:rPr lang="sk-SK" sz="1200" dirty="0" smtClean="0"/>
              <a:t> </a:t>
            </a:r>
            <a:r>
              <a:rPr lang="sk-SK" sz="1200" dirty="0" smtClean="0"/>
              <a:t>a príbuzné látky rozrušujú červené krvinky, majú miestne dráždivý </a:t>
            </a:r>
            <a:r>
              <a:rPr lang="sk-SK" sz="1200" dirty="0" smtClean="0"/>
              <a:t>účinok, tlmia </a:t>
            </a:r>
            <a:r>
              <a:rPr lang="sk-SK" sz="1200" dirty="0" smtClean="0"/>
              <a:t>činnosť centrálneho nervového systému, pôsobia na dýchanie a srdce. Otrava sa prejavuje zamdlievaním, neistou chôdzou, zvracaním a preháňaním. </a:t>
            </a:r>
            <a:r>
              <a:rPr lang="sk-SK" sz="1200" dirty="0" smtClean="0"/>
              <a:t> Spôsobuje </a:t>
            </a:r>
            <a:r>
              <a:rPr lang="sk-SK" sz="1200" dirty="0" smtClean="0"/>
              <a:t>zápal obličiek s krvavým močom, omámenie, dýchacie ťažkosti, stavy úzkosti, kŕče, malátnosť, ochrnutí, bezvedomie. Smrť nastáva zástavou dychu a srdce. </a:t>
            </a:r>
            <a:endParaRPr lang="sk-SK" sz="1200" dirty="0" smtClean="0"/>
          </a:p>
          <a:p>
            <a:r>
              <a:rPr lang="sk-SK" sz="1200" dirty="0" smtClean="0"/>
              <a:t>Lieči </a:t>
            </a:r>
            <a:r>
              <a:rPr lang="sk-SK" sz="1200" dirty="0" smtClean="0"/>
              <a:t>sa podávaním živočíšneho uhlia a liekov udržujúcich v činnosti srdce, dýchanie a krvný tlak. Otravy boli pozorované zvlášť u detí, ktoré  si plody </a:t>
            </a:r>
            <a:r>
              <a:rPr lang="sk-SK" sz="1200" dirty="0" err="1" smtClean="0"/>
              <a:t>ľulka</a:t>
            </a:r>
            <a:r>
              <a:rPr lang="sk-SK" sz="1200" dirty="0" smtClean="0"/>
              <a:t> zamenili za iné jedlé plody, a tiež u zvierat</a:t>
            </a:r>
            <a:r>
              <a:rPr lang="sk-SK" sz="1200" dirty="0" smtClean="0"/>
              <a:t>.</a:t>
            </a:r>
            <a:r>
              <a:rPr lang="sk-SK" sz="1200" dirty="0" smtClean="0"/>
              <a:t> </a:t>
            </a:r>
          </a:p>
          <a:p>
            <a:r>
              <a:rPr lang="sk-SK" sz="1200" dirty="0" smtClean="0"/>
              <a:t>Bobule zavesené na krku sa v stredoveku nosili ako amulet a talizman. </a:t>
            </a:r>
            <a:r>
              <a:rPr lang="sk-SK" sz="1200" dirty="0" err="1" smtClean="0"/>
              <a:t>Ľulok</a:t>
            </a:r>
            <a:r>
              <a:rPr lang="sk-SK" sz="1200" dirty="0" smtClean="0"/>
              <a:t> pod vankúšom vraj umožní zabudnúť na nešťastnú lásku. Ako čarodejný prostriedok pomsty sa jeho stonky dávali pred dvere nepriateľov.</a:t>
            </a:r>
            <a:endParaRPr lang="sk-SK" sz="1200" dirty="0"/>
          </a:p>
        </p:txBody>
      </p:sp>
      <p:pic>
        <p:nvPicPr>
          <p:cNvPr id="26626" name="Picture 2"/>
          <p:cNvPicPr>
            <a:picLocks noGrp="1" noChangeAspect="1" noChangeArrowheads="1"/>
          </p:cNvPicPr>
          <p:nvPr>
            <p:ph sz="half" idx="2"/>
          </p:nvPr>
        </p:nvPicPr>
        <p:blipFill>
          <a:blip r:embed="rId2"/>
          <a:srcRect/>
          <a:stretch>
            <a:fillRect/>
          </a:stretch>
        </p:blipFill>
        <p:spPr bwMode="auto">
          <a:xfrm>
            <a:off x="5715008" y="3929066"/>
            <a:ext cx="2857143" cy="2142857"/>
          </a:xfrm>
          <a:prstGeom prst="rect">
            <a:avLst/>
          </a:prstGeom>
          <a:noFill/>
          <a:ln w="9525">
            <a:noFill/>
            <a:miter lim="800000"/>
            <a:headEnd/>
            <a:tailEnd/>
          </a:ln>
          <a:effectLst/>
        </p:spPr>
      </p:pic>
      <p:pic>
        <p:nvPicPr>
          <p:cNvPr id="26628" name="Picture 4" descr="http://www.forestportal.sk/les-pre-verejnost/ohrozenia-v-lesoch/PublishingImages/lulok_4m.jpg"/>
          <p:cNvPicPr>
            <a:picLocks noChangeAspect="1" noChangeArrowheads="1"/>
          </p:cNvPicPr>
          <p:nvPr/>
        </p:nvPicPr>
        <p:blipFill>
          <a:blip r:embed="rId3"/>
          <a:srcRect/>
          <a:stretch>
            <a:fillRect/>
          </a:stretch>
        </p:blipFill>
        <p:spPr bwMode="auto">
          <a:xfrm>
            <a:off x="5857884" y="1214422"/>
            <a:ext cx="2666976" cy="200023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tb\Downloads\IMG_20200529_162457.jpg"/>
          <p:cNvPicPr>
            <a:picLocks noChangeAspect="1" noChangeArrowheads="1"/>
          </p:cNvPicPr>
          <p:nvPr/>
        </p:nvPicPr>
        <p:blipFill>
          <a:blip r:embed="rId2" cstate="print">
            <a:lum bright="10000" contrast="30000"/>
          </a:blip>
          <a:srcRect t="31122" b="10714"/>
          <a:stretch>
            <a:fillRect/>
          </a:stretch>
        </p:blipFill>
        <p:spPr bwMode="auto">
          <a:xfrm>
            <a:off x="1357290" y="428604"/>
            <a:ext cx="7553628" cy="5857916"/>
          </a:xfrm>
          <a:prstGeom prst="rect">
            <a:avLst/>
          </a:prstGeom>
          <a:noFill/>
        </p:spPr>
      </p:pic>
      <p:sp>
        <p:nvSpPr>
          <p:cNvPr id="3" name="BlokTextu 2"/>
          <p:cNvSpPr txBox="1"/>
          <p:nvPr/>
        </p:nvSpPr>
        <p:spPr>
          <a:xfrm>
            <a:off x="3286116" y="1357298"/>
            <a:ext cx="1500198" cy="461665"/>
          </a:xfrm>
          <a:prstGeom prst="rect">
            <a:avLst/>
          </a:prstGeom>
          <a:noFill/>
        </p:spPr>
        <p:txBody>
          <a:bodyPr wrap="square" rtlCol="0">
            <a:spAutoFit/>
          </a:bodyPr>
          <a:lstStyle/>
          <a:p>
            <a:pPr algn="ctr"/>
            <a:r>
              <a:rPr lang="sk-SK" sz="2400" i="1" dirty="0" smtClean="0">
                <a:solidFill>
                  <a:srgbClr val="FF0000"/>
                </a:solidFill>
              </a:rPr>
              <a:t>plody</a:t>
            </a:r>
            <a:endParaRPr lang="sk-SK" sz="2400" i="1" dirty="0">
              <a:solidFill>
                <a:srgbClr val="FF0000"/>
              </a:solidFill>
            </a:endParaRPr>
          </a:p>
        </p:txBody>
      </p:sp>
      <p:sp>
        <p:nvSpPr>
          <p:cNvPr id="4" name="BlokTextu 3"/>
          <p:cNvSpPr txBox="1"/>
          <p:nvPr/>
        </p:nvSpPr>
        <p:spPr>
          <a:xfrm>
            <a:off x="3286116" y="3214686"/>
            <a:ext cx="1500198" cy="461665"/>
          </a:xfrm>
          <a:prstGeom prst="rect">
            <a:avLst/>
          </a:prstGeom>
          <a:noFill/>
        </p:spPr>
        <p:txBody>
          <a:bodyPr wrap="square" rtlCol="0">
            <a:spAutoFit/>
          </a:bodyPr>
          <a:lstStyle/>
          <a:p>
            <a:pPr algn="ctr"/>
            <a:r>
              <a:rPr lang="sk-SK" sz="2400" i="1" dirty="0" smtClean="0">
                <a:solidFill>
                  <a:srgbClr val="FF0000"/>
                </a:solidFill>
              </a:rPr>
              <a:t>plody</a:t>
            </a:r>
            <a:endParaRPr lang="sk-SK" sz="2400" i="1" dirty="0">
              <a:solidFill>
                <a:srgbClr val="FF0000"/>
              </a:solidFill>
            </a:endParaRPr>
          </a:p>
        </p:txBody>
      </p:sp>
      <p:sp>
        <p:nvSpPr>
          <p:cNvPr id="5" name="BlokTextu 4"/>
          <p:cNvSpPr txBox="1"/>
          <p:nvPr/>
        </p:nvSpPr>
        <p:spPr>
          <a:xfrm>
            <a:off x="6929454" y="2928934"/>
            <a:ext cx="1500198" cy="830997"/>
          </a:xfrm>
          <a:prstGeom prst="rect">
            <a:avLst/>
          </a:prstGeom>
          <a:noFill/>
        </p:spPr>
        <p:txBody>
          <a:bodyPr wrap="square" rtlCol="0">
            <a:spAutoFit/>
          </a:bodyPr>
          <a:lstStyle/>
          <a:p>
            <a:pPr algn="ctr"/>
            <a:r>
              <a:rPr lang="sk-SK" sz="2400" i="1" dirty="0" smtClean="0">
                <a:solidFill>
                  <a:srgbClr val="FF0000"/>
                </a:solidFill>
              </a:rPr>
              <a:t>c</a:t>
            </a:r>
            <a:r>
              <a:rPr lang="sk-SK" sz="2400" i="1" dirty="0" smtClean="0">
                <a:solidFill>
                  <a:srgbClr val="FF0000"/>
                </a:solidFill>
              </a:rPr>
              <a:t>elá rastlina</a:t>
            </a:r>
            <a:endParaRPr lang="sk-SK" sz="2400" i="1" dirty="0">
              <a:solidFill>
                <a:srgbClr val="FF0000"/>
              </a:solidFill>
            </a:endParaRPr>
          </a:p>
        </p:txBody>
      </p:sp>
      <p:sp>
        <p:nvSpPr>
          <p:cNvPr id="6" name="BlokTextu 5"/>
          <p:cNvSpPr txBox="1"/>
          <p:nvPr/>
        </p:nvSpPr>
        <p:spPr>
          <a:xfrm>
            <a:off x="6929454" y="1214422"/>
            <a:ext cx="1500198" cy="461665"/>
          </a:xfrm>
          <a:prstGeom prst="rect">
            <a:avLst/>
          </a:prstGeom>
          <a:noFill/>
        </p:spPr>
        <p:txBody>
          <a:bodyPr wrap="square" rtlCol="0">
            <a:spAutoFit/>
          </a:bodyPr>
          <a:lstStyle/>
          <a:p>
            <a:pPr algn="ctr"/>
            <a:r>
              <a:rPr lang="sk-SK" sz="2400" i="1" dirty="0" smtClean="0">
                <a:solidFill>
                  <a:srgbClr val="FF0000"/>
                </a:solidFill>
              </a:rPr>
              <a:t>bobule</a:t>
            </a:r>
            <a:endParaRPr lang="sk-SK" sz="2400" i="1" dirty="0">
              <a:solidFill>
                <a:srgbClr val="FF0000"/>
              </a:solidFill>
            </a:endParaRPr>
          </a:p>
        </p:txBody>
      </p:sp>
      <p:sp>
        <p:nvSpPr>
          <p:cNvPr id="7" name="BlokTextu 6"/>
          <p:cNvSpPr txBox="1"/>
          <p:nvPr/>
        </p:nvSpPr>
        <p:spPr>
          <a:xfrm>
            <a:off x="3286116" y="4786322"/>
            <a:ext cx="1500198" cy="830997"/>
          </a:xfrm>
          <a:prstGeom prst="rect">
            <a:avLst/>
          </a:prstGeom>
          <a:noFill/>
        </p:spPr>
        <p:txBody>
          <a:bodyPr wrap="square" rtlCol="0">
            <a:spAutoFit/>
          </a:bodyPr>
          <a:lstStyle/>
          <a:p>
            <a:pPr algn="ctr"/>
            <a:r>
              <a:rPr lang="sk-SK" sz="2400" i="1" dirty="0" smtClean="0">
                <a:solidFill>
                  <a:srgbClr val="FF0000"/>
                </a:solidFill>
              </a:rPr>
              <a:t>c</a:t>
            </a:r>
            <a:r>
              <a:rPr lang="sk-SK" sz="2400" i="1" dirty="0" smtClean="0">
                <a:solidFill>
                  <a:srgbClr val="FF0000"/>
                </a:solidFill>
              </a:rPr>
              <a:t>elá rastlina</a:t>
            </a:r>
            <a:endParaRPr lang="sk-SK" sz="2400" i="1" dirty="0">
              <a:solidFill>
                <a:srgbClr val="FF0000"/>
              </a:solidFill>
            </a:endParaRPr>
          </a:p>
        </p:txBody>
      </p:sp>
      <p:sp>
        <p:nvSpPr>
          <p:cNvPr id="8" name="BlokTextu 7"/>
          <p:cNvSpPr txBox="1"/>
          <p:nvPr/>
        </p:nvSpPr>
        <p:spPr>
          <a:xfrm>
            <a:off x="7000892" y="4929198"/>
            <a:ext cx="1500198" cy="830997"/>
          </a:xfrm>
          <a:prstGeom prst="rect">
            <a:avLst/>
          </a:prstGeom>
          <a:noFill/>
        </p:spPr>
        <p:txBody>
          <a:bodyPr wrap="square" rtlCol="0">
            <a:spAutoFit/>
          </a:bodyPr>
          <a:lstStyle/>
          <a:p>
            <a:pPr algn="ctr"/>
            <a:r>
              <a:rPr lang="sk-SK" sz="2400" i="1" dirty="0" smtClean="0">
                <a:solidFill>
                  <a:srgbClr val="FF0000"/>
                </a:solidFill>
              </a:rPr>
              <a:t>p</a:t>
            </a:r>
            <a:r>
              <a:rPr lang="sk-SK" sz="2400" i="1" dirty="0" smtClean="0">
                <a:solidFill>
                  <a:srgbClr val="FF0000"/>
                </a:solidFill>
              </a:rPr>
              <a:t>lody</a:t>
            </a:r>
          </a:p>
          <a:p>
            <a:pPr algn="ctr"/>
            <a:r>
              <a:rPr lang="sk-SK" sz="2400" i="1" dirty="0" smtClean="0">
                <a:solidFill>
                  <a:srgbClr val="FF0000"/>
                </a:solidFill>
              </a:rPr>
              <a:t>kôra</a:t>
            </a:r>
            <a:endParaRPr lang="sk-SK" sz="2400" i="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tb\Downloads\IMG_20200529_162506.jpg"/>
          <p:cNvPicPr>
            <a:picLocks noChangeAspect="1" noChangeArrowheads="1"/>
          </p:cNvPicPr>
          <p:nvPr/>
        </p:nvPicPr>
        <p:blipFill>
          <a:blip r:embed="rId2" cstate="print">
            <a:lum bright="10000" contrast="30000"/>
          </a:blip>
          <a:srcRect l="22692" t="1538" r="39231" b="6154"/>
          <a:stretch>
            <a:fillRect/>
          </a:stretch>
        </p:blipFill>
        <p:spPr bwMode="auto">
          <a:xfrm rot="16200000">
            <a:off x="3012868" y="-12526"/>
            <a:ext cx="4046960" cy="7358113"/>
          </a:xfrm>
          <a:prstGeom prst="rect">
            <a:avLst/>
          </a:prstGeom>
          <a:noFill/>
        </p:spPr>
      </p:pic>
      <p:sp>
        <p:nvSpPr>
          <p:cNvPr id="5" name="BlokTextu 4"/>
          <p:cNvSpPr txBox="1"/>
          <p:nvPr/>
        </p:nvSpPr>
        <p:spPr>
          <a:xfrm>
            <a:off x="3286116" y="2357430"/>
            <a:ext cx="1643074" cy="830997"/>
          </a:xfrm>
          <a:prstGeom prst="rect">
            <a:avLst/>
          </a:prstGeom>
          <a:noFill/>
        </p:spPr>
        <p:txBody>
          <a:bodyPr wrap="square" rtlCol="0">
            <a:spAutoFit/>
          </a:bodyPr>
          <a:lstStyle/>
          <a:p>
            <a:pPr algn="ctr"/>
            <a:r>
              <a:rPr lang="sk-SK" sz="2400" i="1" dirty="0" smtClean="0">
                <a:solidFill>
                  <a:srgbClr val="FF0000"/>
                </a:solidFill>
              </a:rPr>
              <a:t>p</a:t>
            </a:r>
            <a:r>
              <a:rPr lang="sk-SK" sz="2400" i="1" dirty="0" smtClean="0">
                <a:solidFill>
                  <a:srgbClr val="FF0000"/>
                </a:solidFill>
              </a:rPr>
              <a:t>lody</a:t>
            </a:r>
          </a:p>
          <a:p>
            <a:pPr algn="ctr"/>
            <a:r>
              <a:rPr lang="sk-SK" sz="2400" i="1" dirty="0" smtClean="0">
                <a:solidFill>
                  <a:srgbClr val="FF0000"/>
                </a:solidFill>
              </a:rPr>
              <a:t> ihličie</a:t>
            </a:r>
            <a:endParaRPr lang="sk-SK" sz="2400" i="1" dirty="0">
              <a:solidFill>
                <a:srgbClr val="FF0000"/>
              </a:solidFill>
            </a:endParaRPr>
          </a:p>
        </p:txBody>
      </p:sp>
      <p:sp>
        <p:nvSpPr>
          <p:cNvPr id="6" name="BlokTextu 5"/>
          <p:cNvSpPr txBox="1"/>
          <p:nvPr/>
        </p:nvSpPr>
        <p:spPr>
          <a:xfrm>
            <a:off x="6786578" y="2357430"/>
            <a:ext cx="1500198" cy="830997"/>
          </a:xfrm>
          <a:prstGeom prst="rect">
            <a:avLst/>
          </a:prstGeom>
          <a:noFill/>
        </p:spPr>
        <p:txBody>
          <a:bodyPr wrap="square" rtlCol="0">
            <a:spAutoFit/>
          </a:bodyPr>
          <a:lstStyle/>
          <a:p>
            <a:pPr algn="ctr"/>
            <a:r>
              <a:rPr lang="sk-SK" sz="2400" i="1" dirty="0" smtClean="0">
                <a:solidFill>
                  <a:srgbClr val="FF0000"/>
                </a:solidFill>
              </a:rPr>
              <a:t>c</a:t>
            </a:r>
            <a:r>
              <a:rPr lang="sk-SK" sz="2400" i="1" dirty="0" smtClean="0">
                <a:solidFill>
                  <a:srgbClr val="FF0000"/>
                </a:solidFill>
              </a:rPr>
              <a:t>elá rastlina</a:t>
            </a:r>
            <a:endParaRPr lang="sk-SK" sz="2400" i="1" dirty="0">
              <a:solidFill>
                <a:srgbClr val="FF0000"/>
              </a:solidFill>
            </a:endParaRPr>
          </a:p>
        </p:txBody>
      </p:sp>
      <p:sp>
        <p:nvSpPr>
          <p:cNvPr id="7" name="BlokTextu 6"/>
          <p:cNvSpPr txBox="1"/>
          <p:nvPr/>
        </p:nvSpPr>
        <p:spPr>
          <a:xfrm>
            <a:off x="3286116" y="4286256"/>
            <a:ext cx="1500198" cy="830997"/>
          </a:xfrm>
          <a:prstGeom prst="rect">
            <a:avLst/>
          </a:prstGeom>
          <a:noFill/>
        </p:spPr>
        <p:txBody>
          <a:bodyPr wrap="square" rtlCol="0">
            <a:spAutoFit/>
          </a:bodyPr>
          <a:lstStyle/>
          <a:p>
            <a:pPr algn="ctr"/>
            <a:r>
              <a:rPr lang="sk-SK" sz="2400" i="1" dirty="0" smtClean="0">
                <a:solidFill>
                  <a:srgbClr val="FF0000"/>
                </a:solidFill>
              </a:rPr>
              <a:t>c</a:t>
            </a:r>
            <a:r>
              <a:rPr lang="sk-SK" sz="2400" i="1" dirty="0" smtClean="0">
                <a:solidFill>
                  <a:srgbClr val="FF0000"/>
                </a:solidFill>
              </a:rPr>
              <a:t>elá rastlina</a:t>
            </a:r>
            <a:endParaRPr lang="sk-SK" sz="2400" i="1" dirty="0">
              <a:solidFill>
                <a:srgbClr val="FF0000"/>
              </a:solidFill>
            </a:endParaRPr>
          </a:p>
        </p:txBody>
      </p:sp>
      <p:sp>
        <p:nvSpPr>
          <p:cNvPr id="8" name="BlokTextu 7"/>
          <p:cNvSpPr txBox="1"/>
          <p:nvPr/>
        </p:nvSpPr>
        <p:spPr>
          <a:xfrm>
            <a:off x="6858016" y="4214818"/>
            <a:ext cx="1500198" cy="461665"/>
          </a:xfrm>
          <a:prstGeom prst="rect">
            <a:avLst/>
          </a:prstGeom>
          <a:noFill/>
        </p:spPr>
        <p:txBody>
          <a:bodyPr wrap="square" rtlCol="0">
            <a:spAutoFit/>
          </a:bodyPr>
          <a:lstStyle/>
          <a:p>
            <a:pPr algn="ctr"/>
            <a:r>
              <a:rPr lang="sk-SK" sz="2400" i="1" dirty="0" smtClean="0">
                <a:solidFill>
                  <a:srgbClr val="FF0000"/>
                </a:solidFill>
              </a:rPr>
              <a:t>bobule</a:t>
            </a:r>
            <a:endParaRPr lang="sk-SK" sz="2400" i="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tb\Downloads\IMG_20200529_162522.jpg"/>
          <p:cNvPicPr>
            <a:picLocks noChangeAspect="1" noChangeArrowheads="1"/>
          </p:cNvPicPr>
          <p:nvPr/>
        </p:nvPicPr>
        <p:blipFill>
          <a:blip r:embed="rId2" cstate="print">
            <a:lum bright="10000" contrast="30000"/>
          </a:blip>
          <a:srcRect l="21094" t="12565" r="37500" b="16230"/>
          <a:stretch>
            <a:fillRect/>
          </a:stretch>
        </p:blipFill>
        <p:spPr bwMode="auto">
          <a:xfrm rot="16200000">
            <a:off x="3036084" y="35694"/>
            <a:ext cx="3786214" cy="4857786"/>
          </a:xfrm>
          <a:prstGeom prst="rect">
            <a:avLst/>
          </a:prstGeom>
          <a:noFill/>
        </p:spPr>
      </p:pic>
      <p:cxnSp>
        <p:nvCxnSpPr>
          <p:cNvPr id="4" name="Rovná spojnica 3"/>
          <p:cNvCxnSpPr/>
          <p:nvPr/>
        </p:nvCxnSpPr>
        <p:spPr>
          <a:xfrm>
            <a:off x="2786050" y="928670"/>
            <a:ext cx="2143140" cy="71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ovná spojnica 6"/>
          <p:cNvCxnSpPr/>
          <p:nvPr/>
        </p:nvCxnSpPr>
        <p:spPr>
          <a:xfrm>
            <a:off x="2786050" y="1857364"/>
            <a:ext cx="428628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ovná spojnica 9"/>
          <p:cNvCxnSpPr/>
          <p:nvPr/>
        </p:nvCxnSpPr>
        <p:spPr>
          <a:xfrm>
            <a:off x="3714744" y="2786058"/>
            <a:ext cx="292895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ovná spojnica 11"/>
          <p:cNvCxnSpPr/>
          <p:nvPr/>
        </p:nvCxnSpPr>
        <p:spPr>
          <a:xfrm>
            <a:off x="2786050" y="4071942"/>
            <a:ext cx="164307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ovná spojnica 13"/>
          <p:cNvCxnSpPr/>
          <p:nvPr/>
        </p:nvCxnSpPr>
        <p:spPr>
          <a:xfrm rot="16200000" flipH="1">
            <a:off x="1500166" y="2714620"/>
            <a:ext cx="2928958" cy="71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ovná spojnica 16"/>
          <p:cNvCxnSpPr/>
          <p:nvPr/>
        </p:nvCxnSpPr>
        <p:spPr>
          <a:xfrm rot="5400000">
            <a:off x="2464579" y="2750339"/>
            <a:ext cx="1928826"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ovná spojnica 18"/>
          <p:cNvCxnSpPr/>
          <p:nvPr/>
        </p:nvCxnSpPr>
        <p:spPr>
          <a:xfrm rot="5400000">
            <a:off x="3714744" y="1857364"/>
            <a:ext cx="114300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ovná spojnica 21"/>
          <p:cNvCxnSpPr/>
          <p:nvPr/>
        </p:nvCxnSpPr>
        <p:spPr>
          <a:xfrm rot="5400000">
            <a:off x="3500430" y="2500306"/>
            <a:ext cx="328614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ovná spojnica 23"/>
          <p:cNvCxnSpPr/>
          <p:nvPr/>
        </p:nvCxnSpPr>
        <p:spPr>
          <a:xfrm rot="5400000" flipH="1" flipV="1">
            <a:off x="3964777" y="2464587"/>
            <a:ext cx="3286148" cy="71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ovná spojnica 26"/>
          <p:cNvCxnSpPr/>
          <p:nvPr/>
        </p:nvCxnSpPr>
        <p:spPr>
          <a:xfrm rot="5400000" flipH="1" flipV="1">
            <a:off x="5536413" y="2678901"/>
            <a:ext cx="278608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BlokTextu 30"/>
          <p:cNvSpPr txBox="1"/>
          <p:nvPr/>
        </p:nvSpPr>
        <p:spPr>
          <a:xfrm>
            <a:off x="2143108" y="5143512"/>
            <a:ext cx="5786478" cy="584775"/>
          </a:xfrm>
          <a:prstGeom prst="rect">
            <a:avLst/>
          </a:prstGeom>
          <a:noFill/>
        </p:spPr>
        <p:txBody>
          <a:bodyPr wrap="square" rtlCol="0">
            <a:spAutoFit/>
          </a:bodyPr>
          <a:lstStyle/>
          <a:p>
            <a:pPr algn="ctr"/>
            <a:r>
              <a:rPr lang="sk-SK" sz="3200" i="1" dirty="0" smtClean="0">
                <a:solidFill>
                  <a:srgbClr val="FF0000"/>
                </a:solidFill>
              </a:rPr>
              <a:t>Pozor to sú jedovaté rastliny</a:t>
            </a:r>
            <a:endParaRPr lang="sk-SK" sz="3200" i="1"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tb\Downloads\IMG_20200529_165242.jpg"/>
          <p:cNvPicPr>
            <a:picLocks noChangeAspect="1" noChangeArrowheads="1"/>
          </p:cNvPicPr>
          <p:nvPr/>
        </p:nvPicPr>
        <p:blipFill>
          <a:blip r:embed="rId2" cstate="print">
            <a:lum contrast="30000"/>
          </a:blip>
          <a:srcRect l="22656" t="1041" r="52344"/>
          <a:stretch>
            <a:fillRect/>
          </a:stretch>
        </p:blipFill>
        <p:spPr bwMode="auto">
          <a:xfrm rot="16200000">
            <a:off x="3674547" y="-459892"/>
            <a:ext cx="2714643" cy="7634909"/>
          </a:xfrm>
          <a:prstGeom prst="rect">
            <a:avLst/>
          </a:prstGeom>
          <a:noFill/>
        </p:spPr>
      </p:pic>
      <p:sp>
        <p:nvSpPr>
          <p:cNvPr id="3" name="BlokTextu 2"/>
          <p:cNvSpPr txBox="1"/>
          <p:nvPr/>
        </p:nvSpPr>
        <p:spPr>
          <a:xfrm>
            <a:off x="1857356" y="2428868"/>
            <a:ext cx="2286016" cy="369332"/>
          </a:xfrm>
          <a:prstGeom prst="rect">
            <a:avLst/>
          </a:prstGeom>
          <a:noFill/>
        </p:spPr>
        <p:txBody>
          <a:bodyPr wrap="square" rtlCol="0">
            <a:spAutoFit/>
          </a:bodyPr>
          <a:lstStyle/>
          <a:p>
            <a:pPr algn="ctr"/>
            <a:r>
              <a:rPr lang="sk-SK" dirty="0" smtClean="0"/>
              <a:t>Jedovaté rastliny</a:t>
            </a:r>
            <a:endParaRPr lang="sk-SK" dirty="0"/>
          </a:p>
        </p:txBody>
      </p:sp>
      <p:sp>
        <p:nvSpPr>
          <p:cNvPr id="4" name="BlokTextu 3"/>
          <p:cNvSpPr txBox="1"/>
          <p:nvPr/>
        </p:nvSpPr>
        <p:spPr>
          <a:xfrm>
            <a:off x="6357950" y="2428868"/>
            <a:ext cx="2286016" cy="369332"/>
          </a:xfrm>
          <a:prstGeom prst="rect">
            <a:avLst/>
          </a:prstGeom>
          <a:noFill/>
        </p:spPr>
        <p:txBody>
          <a:bodyPr wrap="square" rtlCol="0">
            <a:spAutoFit/>
          </a:bodyPr>
          <a:lstStyle/>
          <a:p>
            <a:pPr algn="ctr"/>
            <a:r>
              <a:rPr lang="sk-SK" dirty="0" smtClean="0"/>
              <a:t>nebezpečné</a:t>
            </a:r>
            <a:endParaRPr lang="sk-SK" dirty="0"/>
          </a:p>
        </p:txBody>
      </p:sp>
      <p:sp>
        <p:nvSpPr>
          <p:cNvPr id="5" name="BlokTextu 4"/>
          <p:cNvSpPr txBox="1"/>
          <p:nvPr/>
        </p:nvSpPr>
        <p:spPr>
          <a:xfrm>
            <a:off x="3643306" y="2714620"/>
            <a:ext cx="2286016" cy="369332"/>
          </a:xfrm>
          <a:prstGeom prst="rect">
            <a:avLst/>
          </a:prstGeom>
          <a:noFill/>
        </p:spPr>
        <p:txBody>
          <a:bodyPr wrap="square" rtlCol="0">
            <a:spAutoFit/>
          </a:bodyPr>
          <a:lstStyle/>
          <a:p>
            <a:pPr algn="ctr"/>
            <a:r>
              <a:rPr lang="sk-SK" dirty="0" smtClean="0"/>
              <a:t>zdravotné</a:t>
            </a:r>
            <a:endParaRPr lang="sk-SK" dirty="0"/>
          </a:p>
        </p:txBody>
      </p:sp>
      <p:sp>
        <p:nvSpPr>
          <p:cNvPr id="6" name="BlokTextu 5"/>
          <p:cNvSpPr txBox="1"/>
          <p:nvPr/>
        </p:nvSpPr>
        <p:spPr>
          <a:xfrm>
            <a:off x="6572264" y="2786058"/>
            <a:ext cx="2286016" cy="369332"/>
          </a:xfrm>
          <a:prstGeom prst="rect">
            <a:avLst/>
          </a:prstGeom>
          <a:noFill/>
        </p:spPr>
        <p:txBody>
          <a:bodyPr wrap="square" rtlCol="0">
            <a:spAutoFit/>
          </a:bodyPr>
          <a:lstStyle/>
          <a:p>
            <a:pPr algn="ctr"/>
            <a:r>
              <a:rPr lang="sk-SK" dirty="0" smtClean="0"/>
              <a:t>smrť</a:t>
            </a:r>
            <a:endParaRPr lang="sk-SK" dirty="0"/>
          </a:p>
        </p:txBody>
      </p:sp>
      <p:sp>
        <p:nvSpPr>
          <p:cNvPr id="7" name="BlokTextu 6"/>
          <p:cNvSpPr txBox="1"/>
          <p:nvPr/>
        </p:nvSpPr>
        <p:spPr>
          <a:xfrm>
            <a:off x="3929058" y="3000372"/>
            <a:ext cx="2286016" cy="1477328"/>
          </a:xfrm>
          <a:prstGeom prst="rect">
            <a:avLst/>
          </a:prstGeom>
          <a:noFill/>
        </p:spPr>
        <p:txBody>
          <a:bodyPr wrap="square" rtlCol="0">
            <a:spAutoFit/>
          </a:bodyPr>
          <a:lstStyle/>
          <a:p>
            <a:pPr algn="ctr"/>
            <a:r>
              <a:rPr lang="sk-SK" dirty="0" smtClean="0"/>
              <a:t>Baza čierna</a:t>
            </a:r>
          </a:p>
          <a:p>
            <a:pPr algn="ctr"/>
            <a:r>
              <a:rPr lang="sk-SK" dirty="0" smtClean="0"/>
              <a:t>Brečtan popínavý</a:t>
            </a:r>
          </a:p>
          <a:p>
            <a:pPr algn="ctr"/>
            <a:r>
              <a:rPr lang="sk-SK" dirty="0" smtClean="0"/>
              <a:t>Imelo biele</a:t>
            </a:r>
          </a:p>
          <a:p>
            <a:pPr algn="ctr"/>
            <a:r>
              <a:rPr lang="sk-SK" dirty="0" err="1" smtClean="0"/>
              <a:t>Jasienka</a:t>
            </a:r>
            <a:r>
              <a:rPr lang="sk-SK" dirty="0" smtClean="0"/>
              <a:t> obyčajná</a:t>
            </a:r>
          </a:p>
          <a:p>
            <a:pPr algn="ctr"/>
            <a:r>
              <a:rPr lang="sk-SK" dirty="0" smtClean="0"/>
              <a:t>Konvalinka voňavá</a:t>
            </a:r>
            <a:endParaRPr lang="sk-SK" dirty="0"/>
          </a:p>
        </p:txBody>
      </p:sp>
      <p:sp>
        <p:nvSpPr>
          <p:cNvPr id="8" name="BlokTextu 7"/>
          <p:cNvSpPr txBox="1"/>
          <p:nvPr/>
        </p:nvSpPr>
        <p:spPr>
          <a:xfrm>
            <a:off x="6215074" y="3071810"/>
            <a:ext cx="2286016" cy="1477328"/>
          </a:xfrm>
          <a:prstGeom prst="rect">
            <a:avLst/>
          </a:prstGeom>
          <a:noFill/>
        </p:spPr>
        <p:txBody>
          <a:bodyPr wrap="square" rtlCol="0">
            <a:spAutoFit/>
          </a:bodyPr>
          <a:lstStyle/>
          <a:p>
            <a:pPr algn="ctr"/>
            <a:r>
              <a:rPr lang="sk-SK" dirty="0" smtClean="0"/>
              <a:t>Lykovec jedovatý</a:t>
            </a:r>
          </a:p>
          <a:p>
            <a:pPr algn="ctr"/>
            <a:r>
              <a:rPr lang="sk-SK" dirty="0" smtClean="0"/>
              <a:t>Tis obyčajný</a:t>
            </a:r>
          </a:p>
          <a:p>
            <a:pPr algn="ctr"/>
            <a:r>
              <a:rPr lang="sk-SK" dirty="0" err="1" smtClean="0"/>
              <a:t>Vranovec</a:t>
            </a:r>
            <a:r>
              <a:rPr lang="sk-SK" dirty="0" smtClean="0"/>
              <a:t> </a:t>
            </a:r>
            <a:r>
              <a:rPr lang="sk-SK" dirty="0" err="1" smtClean="0"/>
              <a:t>štvorlístý</a:t>
            </a:r>
            <a:endParaRPr lang="sk-SK" dirty="0" smtClean="0"/>
          </a:p>
          <a:p>
            <a:pPr algn="ctr"/>
            <a:r>
              <a:rPr lang="sk-SK" dirty="0" err="1" smtClean="0"/>
              <a:t>Ľuľkovec</a:t>
            </a:r>
            <a:r>
              <a:rPr lang="sk-SK" dirty="0" smtClean="0"/>
              <a:t> </a:t>
            </a:r>
            <a:r>
              <a:rPr lang="sk-SK" dirty="0" err="1" smtClean="0"/>
              <a:t>zlomocný</a:t>
            </a:r>
            <a:endParaRPr lang="sk-SK" dirty="0" smtClean="0"/>
          </a:p>
          <a:p>
            <a:pPr algn="ctr"/>
            <a:r>
              <a:rPr lang="sk-SK" dirty="0" smtClean="0"/>
              <a:t>Ľuľok </a:t>
            </a:r>
            <a:r>
              <a:rPr lang="sk-SK" dirty="0" err="1" smtClean="0"/>
              <a:t>sladkohorký</a:t>
            </a:r>
            <a:endParaRPr lang="sk-SK"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5852" y="1500174"/>
            <a:ext cx="7498080" cy="1143000"/>
          </a:xfrm>
        </p:spPr>
        <p:txBody>
          <a:bodyPr/>
          <a:lstStyle/>
          <a:p>
            <a:pPr algn="ctr"/>
            <a:r>
              <a:rPr lang="sk-SK" dirty="0" smtClean="0"/>
              <a:t>Ďakujem za pozornosť</a:t>
            </a:r>
            <a:endParaRPr lang="sk-SK"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t>Jedovaté rastliny</a:t>
            </a:r>
            <a:endParaRPr lang="sk-SK" b="1" dirty="0"/>
          </a:p>
        </p:txBody>
      </p:sp>
      <p:sp>
        <p:nvSpPr>
          <p:cNvPr id="3" name="Zástupný symbol obsahu 2"/>
          <p:cNvSpPr>
            <a:spLocks noGrp="1"/>
          </p:cNvSpPr>
          <p:nvPr>
            <p:ph idx="1"/>
          </p:nvPr>
        </p:nvSpPr>
        <p:spPr>
          <a:xfrm>
            <a:off x="1428728" y="1714488"/>
            <a:ext cx="7498080" cy="4195778"/>
          </a:xfrm>
        </p:spPr>
        <p:txBody>
          <a:bodyPr/>
          <a:lstStyle/>
          <a:p>
            <a:r>
              <a:rPr lang="sk-SK" dirty="0" smtClean="0"/>
              <a:t>Obsahujú látky, ktoré môžu byť pre človeka </a:t>
            </a:r>
            <a:r>
              <a:rPr lang="sk-SK" b="1" dirty="0" smtClean="0"/>
              <a:t>NEBEZPEČNÉ</a:t>
            </a:r>
          </a:p>
          <a:p>
            <a:r>
              <a:rPr lang="sk-SK" dirty="0" smtClean="0"/>
              <a:t>Nachádzajú sa: v koreni</a:t>
            </a:r>
          </a:p>
          <a:p>
            <a:pPr>
              <a:buNone/>
            </a:pPr>
            <a:r>
              <a:rPr lang="sk-SK" dirty="0" smtClean="0"/>
              <a:t>                         v stonke</a:t>
            </a:r>
          </a:p>
          <a:p>
            <a:pPr>
              <a:buNone/>
            </a:pPr>
            <a:r>
              <a:rPr lang="sk-SK" dirty="0" smtClean="0"/>
              <a:t>                         v liste</a:t>
            </a:r>
          </a:p>
          <a:p>
            <a:pPr>
              <a:buNone/>
            </a:pPr>
            <a:r>
              <a:rPr lang="sk-SK" dirty="0" smtClean="0"/>
              <a:t>                         v kvete</a:t>
            </a:r>
          </a:p>
          <a:p>
            <a:pPr>
              <a:buNone/>
            </a:pPr>
            <a:r>
              <a:rPr lang="sk-SK" dirty="0" smtClean="0"/>
              <a:t>                         v plode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428728" y="642918"/>
            <a:ext cx="7498080" cy="5786478"/>
          </a:xfrm>
        </p:spPr>
        <p:txBody>
          <a:bodyPr>
            <a:normAutofit/>
          </a:bodyPr>
          <a:lstStyle/>
          <a:p>
            <a:r>
              <a:rPr lang="sk-SK" dirty="0" smtClean="0"/>
              <a:t>Jed sa môže dostať do tela ak:</a:t>
            </a:r>
          </a:p>
          <a:p>
            <a:pPr>
              <a:buNone/>
            </a:pPr>
            <a:endParaRPr lang="sk-SK" dirty="0" smtClean="0"/>
          </a:p>
          <a:p>
            <a:pPr>
              <a:buNone/>
            </a:pPr>
            <a:r>
              <a:rPr lang="sk-SK" dirty="0" smtClean="0"/>
              <a:t>   - zjeme časť rastliny</a:t>
            </a:r>
          </a:p>
          <a:p>
            <a:pPr>
              <a:buNone/>
            </a:pPr>
            <a:r>
              <a:rPr lang="sk-SK" dirty="0" smtClean="0"/>
              <a:t>   - vypijeme odvar alebo výluh</a:t>
            </a:r>
          </a:p>
          <a:p>
            <a:pPr>
              <a:buNone/>
            </a:pPr>
            <a:r>
              <a:rPr lang="sk-SK" dirty="0" smtClean="0"/>
              <a:t>   - sa dotkneme rastliny a následne časti </a:t>
            </a:r>
          </a:p>
          <a:p>
            <a:pPr>
              <a:buNone/>
            </a:pPr>
            <a:r>
              <a:rPr lang="sk-SK" dirty="0" smtClean="0"/>
              <a:t>     svojho tela </a:t>
            </a:r>
            <a:r>
              <a:rPr lang="sk-SK" sz="2800" dirty="0" smtClean="0"/>
              <a:t>( úst, nosa, očí, otvorených rán)</a:t>
            </a:r>
          </a:p>
          <a:p>
            <a:pPr>
              <a:buNone/>
            </a:pPr>
            <a:endParaRPr lang="sk-SK" sz="2800" dirty="0" smtClean="0"/>
          </a:p>
          <a:p>
            <a:r>
              <a:rPr lang="sk-SK" dirty="0" smtClean="0"/>
              <a:t>Jed môže vyvolať u človeka </a:t>
            </a:r>
            <a:r>
              <a:rPr lang="sk-SK" b="1" dirty="0" smtClean="0"/>
              <a:t>zdravotné problémy alebo smrť</a:t>
            </a:r>
            <a:endParaRPr lang="sk-SK"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7290" y="4643446"/>
            <a:ext cx="7498080" cy="1143000"/>
          </a:xfrm>
        </p:spPr>
        <p:txBody>
          <a:bodyPr>
            <a:normAutofit fontScale="90000"/>
          </a:bodyPr>
          <a:lstStyle/>
          <a:p>
            <a:pPr algn="ctr"/>
            <a:r>
              <a:rPr lang="sk-SK" b="1" dirty="0" smtClean="0">
                <a:solidFill>
                  <a:srgbClr val="FF0000"/>
                </a:solidFill>
              </a:rPr>
              <a:t>Nikdy nejedz ani sa nedotýkaj rastlín, ktoré nepoznáš !</a:t>
            </a:r>
            <a:endParaRPr lang="sk-SK" b="1" dirty="0">
              <a:solidFill>
                <a:srgbClr val="FF0000"/>
              </a:solidFill>
            </a:endParaRPr>
          </a:p>
        </p:txBody>
      </p:sp>
      <p:pic>
        <p:nvPicPr>
          <p:cNvPr id="1027" name="Picture 3" descr="C:\Users\ntb\Downloads\IMG_20200526_192156.jpg"/>
          <p:cNvPicPr>
            <a:picLocks noChangeAspect="1" noChangeArrowheads="1"/>
          </p:cNvPicPr>
          <p:nvPr/>
        </p:nvPicPr>
        <p:blipFill>
          <a:blip r:embed="rId2" cstate="print">
            <a:clrChange>
              <a:clrFrom>
                <a:srgbClr val="9CA8A8"/>
              </a:clrFrom>
              <a:clrTo>
                <a:srgbClr val="9CA8A8">
                  <a:alpha val="0"/>
                </a:srgbClr>
              </a:clrTo>
            </a:clrChange>
            <a:lum bright="10000" contrast="10000"/>
          </a:blip>
          <a:srcRect t="48958" r="9722" b="12500"/>
          <a:stretch>
            <a:fillRect/>
          </a:stretch>
        </p:blipFill>
        <p:spPr bwMode="auto">
          <a:xfrm>
            <a:off x="2143108" y="714356"/>
            <a:ext cx="6072230" cy="3456500"/>
          </a:xfrm>
          <a:prstGeom prst="rect">
            <a:avLst/>
          </a:prstGeom>
          <a:noFill/>
          <a:ln w="28575">
            <a:solidFill>
              <a:srgbClr val="FF00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Baza čierna: Aké má liečivé aj nežiaduce účinky, použitie a ktoré ..."/>
          <p:cNvPicPr>
            <a:picLocks noChangeAspect="1" noChangeArrowheads="1"/>
          </p:cNvPicPr>
          <p:nvPr/>
        </p:nvPicPr>
        <p:blipFill>
          <a:blip r:embed="rId2" cstate="print"/>
          <a:srcRect/>
          <a:stretch>
            <a:fillRect/>
          </a:stretch>
        </p:blipFill>
        <p:spPr bwMode="auto">
          <a:xfrm flipH="1">
            <a:off x="285720" y="1357298"/>
            <a:ext cx="3107553" cy="2071702"/>
          </a:xfrm>
          <a:prstGeom prst="rect">
            <a:avLst/>
          </a:prstGeom>
          <a:noFill/>
        </p:spPr>
      </p:pic>
      <p:sp>
        <p:nvSpPr>
          <p:cNvPr id="2" name="Nadpis 1"/>
          <p:cNvSpPr>
            <a:spLocks noGrp="1"/>
          </p:cNvSpPr>
          <p:nvPr>
            <p:ph type="title"/>
          </p:nvPr>
        </p:nvSpPr>
        <p:spPr/>
        <p:txBody>
          <a:bodyPr>
            <a:normAutofit fontScale="90000"/>
          </a:bodyPr>
          <a:lstStyle/>
          <a:p>
            <a:r>
              <a:rPr lang="sk-SK" b="1" dirty="0" smtClean="0"/>
              <a:t>Baza čierna (</a:t>
            </a:r>
            <a:r>
              <a:rPr lang="sk-SK" b="1" dirty="0" err="1" smtClean="0"/>
              <a:t>Sambucus</a:t>
            </a:r>
            <a:r>
              <a:rPr lang="sk-SK" b="1" dirty="0" smtClean="0"/>
              <a:t> </a:t>
            </a:r>
            <a:r>
              <a:rPr lang="sk-SK" b="1" dirty="0" err="1" smtClean="0"/>
              <a:t>nigra</a:t>
            </a:r>
            <a:r>
              <a:rPr lang="sk-SK" b="1" dirty="0" smtClean="0"/>
              <a:t>)</a:t>
            </a:r>
            <a:endParaRPr lang="sk-SK" b="1" dirty="0"/>
          </a:p>
        </p:txBody>
      </p:sp>
      <p:sp>
        <p:nvSpPr>
          <p:cNvPr id="4" name="Zástupný symbol obsahu 3"/>
          <p:cNvSpPr>
            <a:spLocks noGrp="1"/>
          </p:cNvSpPr>
          <p:nvPr>
            <p:ph sz="half" idx="2"/>
          </p:nvPr>
        </p:nvSpPr>
        <p:spPr>
          <a:xfrm>
            <a:off x="5214942" y="1285860"/>
            <a:ext cx="3657600" cy="5286412"/>
          </a:xfrm>
        </p:spPr>
        <p:txBody>
          <a:bodyPr>
            <a:normAutofit fontScale="25000" lnSpcReduction="20000"/>
          </a:bodyPr>
          <a:lstStyle/>
          <a:p>
            <a:r>
              <a:rPr lang="sk-SK" sz="4800" dirty="0" smtClean="0"/>
              <a:t>liečivá</a:t>
            </a:r>
            <a:r>
              <a:rPr lang="sk-SK" sz="4800" dirty="0" smtClean="0"/>
              <a:t>, </a:t>
            </a:r>
            <a:r>
              <a:rPr lang="sk-SK" sz="4800" dirty="0" smtClean="0"/>
              <a:t>ozdobná a </a:t>
            </a:r>
            <a:r>
              <a:rPr lang="sk-SK" sz="4800" dirty="0" smtClean="0"/>
              <a:t>úžitková </a:t>
            </a:r>
            <a:r>
              <a:rPr lang="sk-SK" sz="4800" dirty="0" smtClean="0"/>
              <a:t>rastlina</a:t>
            </a:r>
          </a:p>
          <a:p>
            <a:r>
              <a:rPr lang="sk-SK" sz="4800" dirty="0" smtClean="0"/>
              <a:t>O</a:t>
            </a:r>
            <a:r>
              <a:rPr lang="sk-SK" sz="4800" dirty="0" smtClean="0"/>
              <a:t>d </a:t>
            </a:r>
            <a:r>
              <a:rPr lang="sk-SK" sz="4800" dirty="0" smtClean="0"/>
              <a:t>júna do júla sa objavujú kvety na až 30 cm veľkom plochom okolíku. </a:t>
            </a:r>
            <a:r>
              <a:rPr lang="sk-SK" sz="4800" dirty="0" smtClean="0"/>
              <a:t> Plody </a:t>
            </a:r>
            <a:r>
              <a:rPr lang="sk-SK" sz="4800" dirty="0" smtClean="0"/>
              <a:t>sú čierne </a:t>
            </a:r>
            <a:r>
              <a:rPr lang="sk-SK" sz="4800" dirty="0" smtClean="0"/>
              <a:t>bobule</a:t>
            </a:r>
            <a:r>
              <a:rPr lang="sk-SK" sz="4800" dirty="0" smtClean="0"/>
              <a:t>.</a:t>
            </a:r>
          </a:p>
          <a:p>
            <a:r>
              <a:rPr lang="sk-SK" sz="4800" dirty="0" smtClean="0"/>
              <a:t>Zbieranými </a:t>
            </a:r>
            <a:r>
              <a:rPr lang="sk-SK" sz="4800" dirty="0" smtClean="0"/>
              <a:t>časťami bazy sú najmä kvety (celé súkvetie) a plody.  </a:t>
            </a:r>
            <a:r>
              <a:rPr lang="sk-SK" sz="4800" dirty="0" smtClean="0"/>
              <a:t>Avšak </a:t>
            </a:r>
            <a:r>
              <a:rPr lang="sk-SK" sz="4800" dirty="0" smtClean="0"/>
              <a:t>v minulosti nimi boli aj listy, z ktorých sa pripravovala masť na podliatiny, vyvrtnutia a rany, a kôra </a:t>
            </a:r>
            <a:r>
              <a:rPr lang="sk-SK" sz="4800" dirty="0" smtClean="0"/>
              <a:t>– účinné preháňadlo</a:t>
            </a:r>
            <a:r>
              <a:rPr lang="sk-SK" sz="4800" dirty="0" smtClean="0"/>
              <a:t>. </a:t>
            </a:r>
            <a:endParaRPr lang="sk-SK" sz="4800" dirty="0" smtClean="0"/>
          </a:p>
          <a:p>
            <a:r>
              <a:rPr lang="sk-SK" sz="4800" b="1" dirty="0" smtClean="0">
                <a:solidFill>
                  <a:srgbClr val="FF0000"/>
                </a:solidFill>
              </a:rPr>
              <a:t>Plody </a:t>
            </a:r>
            <a:r>
              <a:rPr lang="sk-SK" sz="4800" b="1" dirty="0" smtClean="0">
                <a:solidFill>
                  <a:srgbClr val="FF0000"/>
                </a:solidFill>
              </a:rPr>
              <a:t>bazy </a:t>
            </a:r>
            <a:r>
              <a:rPr lang="sk-SK" sz="4800" b="1" dirty="0" smtClean="0">
                <a:solidFill>
                  <a:srgbClr val="FF0000"/>
                </a:solidFill>
              </a:rPr>
              <a:t>sú mierne jedovaté, </a:t>
            </a:r>
            <a:r>
              <a:rPr lang="sk-SK" sz="4800" b="1" dirty="0" smtClean="0">
                <a:solidFill>
                  <a:srgbClr val="FF0000"/>
                </a:solidFill>
              </a:rPr>
              <a:t>nemôžu sa konzumovať surové.</a:t>
            </a:r>
            <a:r>
              <a:rPr lang="sk-SK" sz="4800" dirty="0" smtClean="0">
                <a:solidFill>
                  <a:srgbClr val="FF0000"/>
                </a:solidFill>
              </a:rPr>
              <a:t> </a:t>
            </a:r>
            <a:r>
              <a:rPr lang="sk-SK" sz="4800" dirty="0" smtClean="0"/>
              <a:t>Po </a:t>
            </a:r>
            <a:r>
              <a:rPr lang="sk-SK" sz="4800" dirty="0" smtClean="0"/>
              <a:t>zohriatí sa môžu bez problémov použiť. </a:t>
            </a:r>
            <a:endParaRPr lang="sk-SK" sz="4800" dirty="0" smtClean="0"/>
          </a:p>
          <a:p>
            <a:r>
              <a:rPr lang="sk-SK" sz="4800" b="1" u="sng" dirty="0" smtClean="0"/>
              <a:t>Liečivo:</a:t>
            </a:r>
          </a:p>
          <a:p>
            <a:r>
              <a:rPr lang="sk-SK" sz="4800" dirty="0" smtClean="0"/>
              <a:t>Ba</a:t>
            </a:r>
            <a:r>
              <a:rPr lang="sk-SK" sz="4800" dirty="0" smtClean="0"/>
              <a:t>zová </a:t>
            </a:r>
            <a:r>
              <a:rPr lang="sk-SK" sz="4800" dirty="0" smtClean="0"/>
              <a:t>šťava a plody, </a:t>
            </a:r>
            <a:r>
              <a:rPr lang="sk-SK" sz="4800" dirty="0" smtClean="0"/>
              <a:t> ale </a:t>
            </a:r>
            <a:r>
              <a:rPr lang="sk-SK" sz="4800" dirty="0" smtClean="0"/>
              <a:t>aj čaj z kôry a kvetov sú osvedčené domáce lieky </a:t>
            </a:r>
            <a:r>
              <a:rPr lang="sk-SK" sz="4800" b="1" dirty="0" smtClean="0"/>
              <a:t>proti </a:t>
            </a:r>
            <a:r>
              <a:rPr lang="sk-SK" sz="4800" b="1" dirty="0" smtClean="0"/>
              <a:t>nachladnutiu</a:t>
            </a:r>
            <a:r>
              <a:rPr lang="sk-SK" sz="4800" dirty="0" smtClean="0"/>
              <a:t>. </a:t>
            </a:r>
          </a:p>
          <a:p>
            <a:r>
              <a:rPr lang="sk-SK" sz="4800" dirty="0" smtClean="0"/>
              <a:t>V </a:t>
            </a:r>
            <a:r>
              <a:rPr lang="sk-SK" sz="4800" dirty="0" smtClean="0"/>
              <a:t>plodoch obsiahnuté vitamíny</a:t>
            </a:r>
            <a:r>
              <a:rPr lang="sk-SK" sz="4800" dirty="0" smtClean="0">
                <a:solidFill>
                  <a:srgbClr val="000000"/>
                </a:solidFill>
              </a:rPr>
              <a:t> C a B, ovocné kyseliny, éterické oleje, ktoré sa nachádzajú aj v </a:t>
            </a:r>
            <a:r>
              <a:rPr lang="sk-SK" sz="4800" dirty="0" smtClean="0">
                <a:solidFill>
                  <a:srgbClr val="000000"/>
                </a:solidFill>
              </a:rPr>
              <a:t>kvetoch.  </a:t>
            </a:r>
          </a:p>
          <a:p>
            <a:r>
              <a:rPr lang="sk-SK" sz="4800" dirty="0" smtClean="0">
                <a:solidFill>
                  <a:srgbClr val="000000"/>
                </a:solidFill>
              </a:rPr>
              <a:t>Éterické </a:t>
            </a:r>
            <a:r>
              <a:rPr lang="sk-SK" sz="4800" dirty="0" smtClean="0">
                <a:solidFill>
                  <a:srgbClr val="000000"/>
                </a:solidFill>
              </a:rPr>
              <a:t>oleje </a:t>
            </a:r>
            <a:r>
              <a:rPr lang="sk-SK" sz="4800" dirty="0" smtClean="0">
                <a:solidFill>
                  <a:srgbClr val="000000"/>
                </a:solidFill>
              </a:rPr>
              <a:t>spôsobujú </a:t>
            </a:r>
            <a:r>
              <a:rPr lang="sk-SK" sz="4800" b="1" dirty="0" smtClean="0">
                <a:solidFill>
                  <a:srgbClr val="000000"/>
                </a:solidFill>
              </a:rPr>
              <a:t>mierne potenie a uvoľňovanie hlienov</a:t>
            </a:r>
            <a:r>
              <a:rPr lang="sk-SK" sz="4800" dirty="0" smtClean="0">
                <a:solidFill>
                  <a:srgbClr val="000000"/>
                </a:solidFill>
              </a:rPr>
              <a:t>. Aj </a:t>
            </a:r>
            <a:r>
              <a:rPr lang="sk-SK" sz="4800" b="1" dirty="0" smtClean="0">
                <a:solidFill>
                  <a:srgbClr val="000000"/>
                </a:solidFill>
              </a:rPr>
              <a:t>pri</a:t>
            </a:r>
            <a:r>
              <a:rPr lang="sk-SK" sz="4800" dirty="0" smtClean="0">
                <a:solidFill>
                  <a:srgbClr val="000000"/>
                </a:solidFill>
              </a:rPr>
              <a:t> </a:t>
            </a:r>
            <a:r>
              <a:rPr lang="sk-SK" sz="4800" b="1" dirty="0" smtClean="0">
                <a:solidFill>
                  <a:srgbClr val="000000"/>
                </a:solidFill>
              </a:rPr>
              <a:t>ťažkostiach so žalúdkom</a:t>
            </a:r>
            <a:r>
              <a:rPr lang="sk-SK" sz="4800" dirty="0" smtClean="0">
                <a:solidFill>
                  <a:srgbClr val="000000"/>
                </a:solidFill>
              </a:rPr>
              <a:t> sa v domácej medicíne </a:t>
            </a:r>
            <a:r>
              <a:rPr lang="sk-SK" sz="4800" dirty="0" smtClean="0"/>
              <a:t>úspešne používa bazový </a:t>
            </a:r>
            <a:r>
              <a:rPr lang="sk-SK" sz="4800" dirty="0" smtClean="0"/>
              <a:t>čaj.</a:t>
            </a:r>
          </a:p>
          <a:p>
            <a:r>
              <a:rPr lang="sk-SK" sz="4800" b="1" u="sng" dirty="0" smtClean="0"/>
              <a:t>Potravina</a:t>
            </a:r>
          </a:p>
          <a:p>
            <a:r>
              <a:rPr lang="sk-SK" sz="4800" dirty="0" smtClean="0"/>
              <a:t>bazový </a:t>
            </a:r>
            <a:r>
              <a:rPr lang="sk-SK" sz="4800" dirty="0" smtClean="0"/>
              <a:t>pampúch (šiška, dolka, palacinka</a:t>
            </a:r>
            <a:r>
              <a:rPr lang="sk-SK" sz="4800" dirty="0" smtClean="0"/>
              <a:t>), šumivé víno</a:t>
            </a:r>
            <a:r>
              <a:rPr lang="sk-SK" sz="4800" dirty="0" smtClean="0"/>
              <a:t>, </a:t>
            </a:r>
            <a:r>
              <a:rPr lang="sk-SK" sz="4800" dirty="0" smtClean="0"/>
              <a:t> želé alebo </a:t>
            </a:r>
            <a:r>
              <a:rPr lang="sk-SK" sz="4800" dirty="0" smtClean="0"/>
              <a:t>lekvár, </a:t>
            </a:r>
            <a:r>
              <a:rPr lang="sk-SK" sz="4800" dirty="0" smtClean="0"/>
              <a:t> </a:t>
            </a:r>
            <a:r>
              <a:rPr lang="sk-SK" sz="4800" dirty="0" smtClean="0"/>
              <a:t>bazový </a:t>
            </a:r>
            <a:r>
              <a:rPr lang="sk-SK" sz="4800" dirty="0" smtClean="0"/>
              <a:t>sirup</a:t>
            </a:r>
            <a:endParaRPr lang="sk-SK" sz="4800" dirty="0" smtClean="0"/>
          </a:p>
          <a:p>
            <a:r>
              <a:rPr lang="sk-SK" sz="4800" b="1" u="sng" dirty="0" smtClean="0"/>
              <a:t>Povera</a:t>
            </a:r>
            <a:endParaRPr lang="sk-SK" sz="4800" b="1" u="sng" dirty="0" smtClean="0"/>
          </a:p>
          <a:p>
            <a:r>
              <a:rPr lang="sk-SK" sz="4800" dirty="0" smtClean="0"/>
              <a:t>Baza čierna bola kedysi obranný prostriedok proti čiernej mágii a bosorkám. Verilo sa aj, že chráni pred ohňom a údermi blesku. Preto sa pestovala často v záhradách pri dome a pri stodolách.</a:t>
            </a:r>
          </a:p>
          <a:p>
            <a:endParaRPr lang="sk-SK" dirty="0"/>
          </a:p>
        </p:txBody>
      </p:sp>
      <p:pic>
        <p:nvPicPr>
          <p:cNvPr id="2050" name="Picture 2"/>
          <p:cNvPicPr>
            <a:picLocks noGrp="1" noChangeAspect="1" noChangeArrowheads="1"/>
          </p:cNvPicPr>
          <p:nvPr>
            <p:ph sz="half" idx="1"/>
          </p:nvPr>
        </p:nvPicPr>
        <p:blipFill>
          <a:blip r:embed="rId3"/>
          <a:srcRect/>
          <a:stretch>
            <a:fillRect/>
          </a:stretch>
        </p:blipFill>
        <p:spPr bwMode="auto">
          <a:xfrm>
            <a:off x="2928926" y="1785926"/>
            <a:ext cx="2095238" cy="3257143"/>
          </a:xfrm>
          <a:prstGeom prst="rect">
            <a:avLst/>
          </a:prstGeom>
          <a:noFill/>
          <a:ln w="9525">
            <a:noFill/>
            <a:miter lim="800000"/>
            <a:headEnd/>
            <a:tailEnd/>
          </a:ln>
          <a:effectLst/>
        </p:spPr>
      </p:pic>
      <p:sp>
        <p:nvSpPr>
          <p:cNvPr id="2052" name="AutoShape 4" descr="Baza čierna kvet | JUKL.s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053" name="Picture 5"/>
          <p:cNvPicPr>
            <a:picLocks noChangeAspect="1" noChangeArrowheads="1"/>
          </p:cNvPicPr>
          <p:nvPr/>
        </p:nvPicPr>
        <p:blipFill>
          <a:blip r:embed="rId4"/>
          <a:srcRect/>
          <a:stretch>
            <a:fillRect/>
          </a:stretch>
        </p:blipFill>
        <p:spPr bwMode="auto">
          <a:xfrm>
            <a:off x="500034" y="3786190"/>
            <a:ext cx="2143125" cy="2143125"/>
          </a:xfrm>
          <a:prstGeom prst="rect">
            <a:avLst/>
          </a:prstGeom>
          <a:noFill/>
          <a:ln w="9525">
            <a:noFill/>
            <a:miter lim="800000"/>
            <a:headEnd/>
            <a:tailEnd/>
          </a:ln>
          <a:effectLst/>
        </p:spPr>
      </p:pic>
      <p:pic>
        <p:nvPicPr>
          <p:cNvPr id="2057" name="Picture 9" descr="Baza čierna - charakteristika a chutné recepty"/>
          <p:cNvPicPr>
            <a:picLocks noChangeAspect="1" noChangeArrowheads="1"/>
          </p:cNvPicPr>
          <p:nvPr/>
        </p:nvPicPr>
        <p:blipFill>
          <a:blip r:embed="rId5"/>
          <a:srcRect/>
          <a:stretch>
            <a:fillRect/>
          </a:stretch>
        </p:blipFill>
        <p:spPr bwMode="auto">
          <a:xfrm>
            <a:off x="2285984" y="5072074"/>
            <a:ext cx="3028950" cy="15144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728" y="0"/>
            <a:ext cx="7498080" cy="1143000"/>
          </a:xfrm>
        </p:spPr>
        <p:txBody>
          <a:bodyPr>
            <a:normAutofit fontScale="90000"/>
          </a:bodyPr>
          <a:lstStyle/>
          <a:p>
            <a:pPr algn="ctr"/>
            <a:r>
              <a:rPr lang="sk-SK" b="1" dirty="0" smtClean="0"/>
              <a:t>Brečtan popínavý </a:t>
            </a:r>
            <a:br>
              <a:rPr lang="sk-SK" b="1" dirty="0" smtClean="0"/>
            </a:br>
            <a:r>
              <a:rPr lang="sk-SK" b="1" dirty="0" smtClean="0"/>
              <a:t>(</a:t>
            </a:r>
            <a:r>
              <a:rPr lang="sk-SK" b="1" dirty="0" err="1" smtClean="0"/>
              <a:t>Hedera</a:t>
            </a:r>
            <a:r>
              <a:rPr lang="sk-SK" b="1" dirty="0" smtClean="0"/>
              <a:t> </a:t>
            </a:r>
            <a:r>
              <a:rPr lang="sk-SK" b="1" dirty="0" err="1" smtClean="0"/>
              <a:t>helix</a:t>
            </a:r>
            <a:r>
              <a:rPr lang="sk-SK" b="1" dirty="0" smtClean="0"/>
              <a:t>)</a:t>
            </a:r>
            <a:endParaRPr lang="sk-SK" b="1" dirty="0"/>
          </a:p>
        </p:txBody>
      </p:sp>
      <p:sp>
        <p:nvSpPr>
          <p:cNvPr id="4" name="Zástupný symbol obsahu 3"/>
          <p:cNvSpPr>
            <a:spLocks noGrp="1"/>
          </p:cNvSpPr>
          <p:nvPr>
            <p:ph sz="half" idx="2"/>
          </p:nvPr>
        </p:nvSpPr>
        <p:spPr>
          <a:xfrm>
            <a:off x="4643438" y="1285860"/>
            <a:ext cx="4290250" cy="4663440"/>
          </a:xfrm>
        </p:spPr>
        <p:txBody>
          <a:bodyPr>
            <a:normAutofit fontScale="25000" lnSpcReduction="20000"/>
          </a:bodyPr>
          <a:lstStyle/>
          <a:p>
            <a:r>
              <a:rPr lang="sk-SK" sz="4800" dirty="0" smtClean="0"/>
              <a:t>Vždyzelený popínavý krík, alebo </a:t>
            </a:r>
            <a:r>
              <a:rPr lang="sk-SK" sz="4800" dirty="0" smtClean="0"/>
              <a:t>liana. Má </a:t>
            </a:r>
            <a:r>
              <a:rPr lang="sk-SK" sz="4800" dirty="0" smtClean="0"/>
              <a:t>trojlaločné až päťlaločné listy na kvitnúcich konárikoch vajcovité, s celistvým okrajom. </a:t>
            </a:r>
            <a:endParaRPr lang="sk-SK" sz="4800" dirty="0" smtClean="0"/>
          </a:p>
          <a:p>
            <a:r>
              <a:rPr lang="sk-SK" sz="4800" dirty="0" smtClean="0"/>
              <a:t>Zo </a:t>
            </a:r>
            <a:r>
              <a:rPr lang="sk-SK" sz="4800" dirty="0" smtClean="0"/>
              <a:t>zelenkastých kvetov v okolíkoch dozrievajú na jar modročierne bobule. Dožíva sa až 500 rokov - niektorí autori uvádzajú až 1000 rokov. Starí jedinci môžu mať kmeň s priemerom až 1 m (len v teplejších krajinách), dĺžka liany (aj na Slovensku) môže byť aj 20 </a:t>
            </a:r>
            <a:r>
              <a:rPr lang="sk-SK" sz="4800" dirty="0" smtClean="0"/>
              <a:t>m. </a:t>
            </a:r>
          </a:p>
          <a:p>
            <a:r>
              <a:rPr lang="sk-SK" sz="4800" dirty="0" smtClean="0"/>
              <a:t>Vyskytuje </a:t>
            </a:r>
            <a:r>
              <a:rPr lang="sk-SK" sz="4800" dirty="0" smtClean="0"/>
              <a:t>sa v lesoch nižších až stredných polôh, napr. v lužných lesoch, dubinách, vápencových bučinách - čím vyššie, tým viac je viazaný na vápence. Nechával sa popínať po múroch, ktoré však poškodzoval, takže dnes sú už takéto stavby vzácne.</a:t>
            </a:r>
          </a:p>
          <a:p>
            <a:r>
              <a:rPr lang="sk-SK" sz="4800" dirty="0" smtClean="0"/>
              <a:t>Pre </a:t>
            </a:r>
            <a:r>
              <a:rPr lang="sk-SK" sz="4800" dirty="0" smtClean="0"/>
              <a:t>jeho liečivé účinky sa zbiera list a to najlepšie na jar</a:t>
            </a:r>
            <a:r>
              <a:rPr lang="sk-SK" sz="4800" dirty="0" smtClean="0"/>
              <a:t>.</a:t>
            </a:r>
            <a:endParaRPr lang="sk-SK" sz="4800" dirty="0" smtClean="0"/>
          </a:p>
          <a:p>
            <a:r>
              <a:rPr lang="sk-SK" sz="4800" dirty="0" smtClean="0"/>
              <a:t>Brečtan </a:t>
            </a:r>
            <a:r>
              <a:rPr lang="sk-SK" sz="4800" dirty="0" smtClean="0"/>
              <a:t>podporuje vykašliavanie, </a:t>
            </a:r>
            <a:r>
              <a:rPr lang="sk-SK" sz="4800" dirty="0" smtClean="0"/>
              <a:t>činnosť </a:t>
            </a:r>
            <a:r>
              <a:rPr lang="sk-SK" sz="4800" dirty="0" smtClean="0"/>
              <a:t>obličiek a žlčového systému, zvonku sa aplikuje na vyrážky, sedací kúpeľ dobre pôsobí na  hemoroidy, obklad z listov pomáha pri bolestiach kĺbov, na drobné popáleniny sa osvedčil obklad z asi 5 minút povarených listov</a:t>
            </a:r>
            <a:r>
              <a:rPr lang="sk-SK" sz="4800" dirty="0" smtClean="0"/>
              <a:t>.</a:t>
            </a:r>
            <a:endParaRPr lang="sk-SK" sz="4800" dirty="0" smtClean="0"/>
          </a:p>
          <a:p>
            <a:r>
              <a:rPr lang="sk-SK" sz="4800" dirty="0" smtClean="0"/>
              <a:t>Vzhľadom k tomu, že </a:t>
            </a:r>
            <a:r>
              <a:rPr lang="sk-SK" sz="4800" b="1" dirty="0" smtClean="0"/>
              <a:t>brečtan je vo väčších dávkach toxickou drogou, nesmú sa prekračovať doporučené dávky ani ho užívať  dlhodobo.</a:t>
            </a:r>
            <a:r>
              <a:rPr lang="sk-SK" sz="4800" dirty="0" smtClean="0"/>
              <a:t> </a:t>
            </a:r>
            <a:r>
              <a:rPr lang="sk-SK" sz="4800" b="1" dirty="0" smtClean="0">
                <a:solidFill>
                  <a:srgbClr val="FF0000"/>
                </a:solidFill>
              </a:rPr>
              <a:t>Najjedovatejšou časťou rastliny sú bobule, otrava dieťaťa môže nastať po užití 5 bobuliek. </a:t>
            </a:r>
            <a:r>
              <a:rPr lang="sk-SK" sz="4800" dirty="0" smtClean="0"/>
              <a:t>Otrava sa prejavuje zvracaním a preháňaním, postihnutému treba dať živočíšne uhlie. Citliví jedinci navyše môžu reagovať podráždením kože po dotyku na mladé, ešte chlpaté brečtanové výhony - títo jedinci by nemali brečtan používať ani v terapii.</a:t>
            </a:r>
          </a:p>
          <a:p>
            <a:r>
              <a:rPr lang="sk-SK" sz="4800" dirty="0" smtClean="0"/>
              <a:t> </a:t>
            </a:r>
          </a:p>
          <a:p>
            <a:r>
              <a:rPr lang="sk-SK" sz="4800" dirty="0" smtClean="0"/>
              <a:t>Brečtanové vence symbolizovali od staroveku manželskú vernosť, ale tiež priateľstvo, družnosť a opitosť - boh úrody, plodnosti, vína a veselosti </a:t>
            </a:r>
            <a:r>
              <a:rPr lang="sk-SK" sz="4800" dirty="0" err="1" smtClean="0"/>
              <a:t>Dionýzos</a:t>
            </a:r>
            <a:r>
              <a:rPr lang="sk-SK" sz="4800" dirty="0" smtClean="0"/>
              <a:t>, alebo </a:t>
            </a:r>
            <a:r>
              <a:rPr lang="sk-SK" sz="4800" dirty="0" err="1" smtClean="0"/>
              <a:t>Baccus</a:t>
            </a:r>
            <a:r>
              <a:rPr lang="sk-SK" sz="4800" dirty="0" smtClean="0"/>
              <a:t> býva zobrazovaný s brečtanovým vencom.</a:t>
            </a:r>
          </a:p>
          <a:p>
            <a:endParaRPr lang="sk-SK" dirty="0" smtClean="0"/>
          </a:p>
          <a:p>
            <a:endParaRPr lang="sk-SK" dirty="0"/>
          </a:p>
        </p:txBody>
      </p:sp>
      <p:sp>
        <p:nvSpPr>
          <p:cNvPr id="19460" name="AutoShape 4" descr="Brečtan popínavý ´Thorndale´ - Stromo.s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19461" name="Picture 5"/>
          <p:cNvPicPr>
            <a:picLocks noChangeAspect="1" noChangeArrowheads="1"/>
          </p:cNvPicPr>
          <p:nvPr/>
        </p:nvPicPr>
        <p:blipFill>
          <a:blip r:embed="rId2"/>
          <a:srcRect/>
          <a:stretch>
            <a:fillRect/>
          </a:stretch>
        </p:blipFill>
        <p:spPr bwMode="auto">
          <a:xfrm>
            <a:off x="1714480" y="3286124"/>
            <a:ext cx="2705104" cy="2705104"/>
          </a:xfrm>
          <a:prstGeom prst="rect">
            <a:avLst/>
          </a:prstGeom>
          <a:noFill/>
          <a:ln w="9525">
            <a:noFill/>
            <a:miter lim="800000"/>
            <a:headEnd/>
            <a:tailEnd/>
          </a:ln>
          <a:effectLst/>
        </p:spPr>
      </p:pic>
      <p:pic>
        <p:nvPicPr>
          <p:cNvPr id="19458" name="Picture 2"/>
          <p:cNvPicPr>
            <a:picLocks noGrp="1" noChangeAspect="1" noChangeArrowheads="1"/>
          </p:cNvPicPr>
          <p:nvPr>
            <p:ph sz="half" idx="1"/>
          </p:nvPr>
        </p:nvPicPr>
        <p:blipFill>
          <a:blip r:embed="rId3"/>
          <a:srcRect/>
          <a:stretch>
            <a:fillRect/>
          </a:stretch>
        </p:blipFill>
        <p:spPr bwMode="auto">
          <a:xfrm>
            <a:off x="642910" y="1714488"/>
            <a:ext cx="3224108" cy="169525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smtClean="0"/>
              <a:t>Imelo biele (</a:t>
            </a:r>
            <a:r>
              <a:rPr lang="sk-SK" b="1" dirty="0" err="1" smtClean="0"/>
              <a:t>Viscum</a:t>
            </a:r>
            <a:r>
              <a:rPr lang="sk-SK" b="1" dirty="0" smtClean="0"/>
              <a:t> album)</a:t>
            </a:r>
            <a:br>
              <a:rPr lang="sk-SK" b="1" dirty="0" smtClean="0"/>
            </a:br>
            <a:endParaRPr lang="sk-SK" dirty="0"/>
          </a:p>
        </p:txBody>
      </p:sp>
      <p:sp>
        <p:nvSpPr>
          <p:cNvPr id="3" name="Zástupný symbol obsahu 2"/>
          <p:cNvSpPr>
            <a:spLocks noGrp="1"/>
          </p:cNvSpPr>
          <p:nvPr>
            <p:ph sz="half" idx="1"/>
          </p:nvPr>
        </p:nvSpPr>
        <p:spPr>
          <a:xfrm>
            <a:off x="1214414" y="1071546"/>
            <a:ext cx="3857652" cy="4734878"/>
          </a:xfrm>
        </p:spPr>
        <p:txBody>
          <a:bodyPr>
            <a:normAutofit fontScale="25000" lnSpcReduction="20000"/>
          </a:bodyPr>
          <a:lstStyle/>
          <a:p>
            <a:r>
              <a:rPr lang="sk-SK" sz="4800" dirty="0" smtClean="0"/>
              <a:t>Pomocou </a:t>
            </a:r>
            <a:r>
              <a:rPr lang="sk-SK" sz="4800" dirty="0" err="1" smtClean="0"/>
              <a:t>prísavných</a:t>
            </a:r>
            <a:r>
              <a:rPr lang="sk-SK" sz="4800" dirty="0" smtClean="0"/>
              <a:t> koreňov vrastá do drevného pletiva hostiteľskej rastliny - jedle a borovice - a parazituje na nej. </a:t>
            </a:r>
            <a:r>
              <a:rPr lang="sk-SK" sz="4800" dirty="0" smtClean="0"/>
              <a:t>Na </a:t>
            </a:r>
            <a:r>
              <a:rPr lang="sk-SK" sz="4800" dirty="0" smtClean="0"/>
              <a:t>hostiteľskom strome vyrastá v guľovitom tvare. Vždyzelené listy sú kožovité, žltozelenej farby. Biely, sklovitý, vnútri slizovitý a lepkavý plod je </a:t>
            </a:r>
            <a:r>
              <a:rPr lang="sk-SK" sz="4800" dirty="0" err="1" smtClean="0"/>
              <a:t>pabobuľa</a:t>
            </a:r>
            <a:r>
              <a:rPr lang="sk-SK" sz="4800" dirty="0" smtClean="0"/>
              <a:t>. Vtáky rozširujú lepkavé semená tak, že ich zobákom zavrtávajú do haluze, alebo vylučujú nestrávené spolu s trusom. Tie nevyklíčia ani vo vode, ani v zemi, len na hostiteľskej rastline. </a:t>
            </a:r>
          </a:p>
          <a:p>
            <a:r>
              <a:rPr lang="sk-SK" sz="4800" dirty="0" smtClean="0"/>
              <a:t>Imelo, teda listy a konáriky, nie sú vôbec jedovaté, no </a:t>
            </a:r>
            <a:r>
              <a:rPr lang="sk-SK" sz="4800" b="1" dirty="0" smtClean="0">
                <a:solidFill>
                  <a:srgbClr val="FF0000"/>
                </a:solidFill>
              </a:rPr>
              <a:t>plody požité vnútorne sú otravné. </a:t>
            </a:r>
            <a:r>
              <a:rPr lang="sk-SK" sz="4800" dirty="0" smtClean="0"/>
              <a:t>Keď ich však rozmiešame s bravčovou masťou  a užívame zvonka ako masť pri omrzlinách, úspešne pomáhajú</a:t>
            </a:r>
            <a:r>
              <a:rPr lang="sk-SK" sz="4800" dirty="0" smtClean="0"/>
              <a:t>.</a:t>
            </a:r>
            <a:r>
              <a:rPr lang="sk-SK" sz="4800" dirty="0" smtClean="0"/>
              <a:t> </a:t>
            </a:r>
          </a:p>
          <a:p>
            <a:r>
              <a:rPr lang="sk-SK" sz="4800" dirty="0" smtClean="0"/>
              <a:t>Imelo je uznávaný prostriedok mimoriadne pôsobiaci na srdce a krvný obeh. </a:t>
            </a:r>
            <a:r>
              <a:rPr lang="sk-SK" sz="4800" dirty="0" smtClean="0"/>
              <a:t>Táto </a:t>
            </a:r>
            <a:r>
              <a:rPr lang="sk-SK" sz="4800" dirty="0" smtClean="0"/>
              <a:t>rastlina normalizuje fungovanie celého tela, </a:t>
            </a:r>
            <a:r>
              <a:rPr lang="sk-SK" sz="4800" dirty="0" smtClean="0"/>
              <a:t>vysoký </a:t>
            </a:r>
            <a:r>
              <a:rPr lang="sk-SK" sz="4800" dirty="0" smtClean="0"/>
              <a:t>tlak znižuje a nízky dvíha. Tým sa nepokojné srdce utíši a činnosť srdca zlepší. Zmiznú všetky sprievodné znaky súvisiace s narušeným krvným tlakom, ako sú návaly krvi do hlavy, pocity závratu, šelest v ušiach a poruchy zraku. Imelo pôsobí súčasne proti všetkým chorobám srdca.</a:t>
            </a:r>
          </a:p>
          <a:p>
            <a:r>
              <a:rPr lang="sk-SK" sz="4800" dirty="0" smtClean="0"/>
              <a:t> </a:t>
            </a:r>
            <a:r>
              <a:rPr lang="sk-SK" sz="4800" dirty="0" smtClean="0"/>
              <a:t>Starí </a:t>
            </a:r>
            <a:r>
              <a:rPr lang="sk-SK" sz="4800" dirty="0" smtClean="0"/>
              <a:t>Kelti považovali imelo za rastlinu obdarenú kúzelnou mocou, rituálne s ňou napr. vyháňali démonov. Lístky či vetvičky imela sa tiež často objavujú na najrôznejších keltských predmetoch. Zvyk vešať na Vianoce imelo ako symbol šťastia vznikol zrejme vo Veľkej Británii a k nám sa rozšíril na začiatku 20. storočia. Taktiež vo výtvarnom umení vetvičky imela symbolizujú šťastie.</a:t>
            </a:r>
          </a:p>
          <a:p>
            <a:endParaRPr lang="sk-SK" dirty="0"/>
          </a:p>
        </p:txBody>
      </p:sp>
      <p:pic>
        <p:nvPicPr>
          <p:cNvPr id="20482" name="Picture 2"/>
          <p:cNvPicPr>
            <a:picLocks noGrp="1" noChangeAspect="1" noChangeArrowheads="1"/>
          </p:cNvPicPr>
          <p:nvPr>
            <p:ph sz="half" idx="2"/>
          </p:nvPr>
        </p:nvPicPr>
        <p:blipFill>
          <a:blip r:embed="rId2"/>
          <a:srcRect/>
          <a:stretch>
            <a:fillRect/>
          </a:stretch>
        </p:blipFill>
        <p:spPr bwMode="auto">
          <a:xfrm>
            <a:off x="5429256" y="1214422"/>
            <a:ext cx="2857143" cy="2142857"/>
          </a:xfrm>
          <a:prstGeom prst="rect">
            <a:avLst/>
          </a:prstGeom>
          <a:noFill/>
          <a:ln w="9525">
            <a:noFill/>
            <a:miter lim="800000"/>
            <a:headEnd/>
            <a:tailEnd/>
          </a:ln>
          <a:effectLst/>
        </p:spPr>
      </p:pic>
      <p:pic>
        <p:nvPicPr>
          <p:cNvPr id="20485" name="Picture 5" descr="http://www.forestportal.sk/les-pre-verejnost/ohrozenia-v-lesoch/PublishingImages/s_mistletoe2_small.jpg"/>
          <p:cNvPicPr>
            <a:picLocks noChangeAspect="1" noChangeArrowheads="1"/>
          </p:cNvPicPr>
          <p:nvPr/>
        </p:nvPicPr>
        <p:blipFill>
          <a:blip r:embed="rId3"/>
          <a:srcRect/>
          <a:stretch>
            <a:fillRect/>
          </a:stretch>
        </p:blipFill>
        <p:spPr bwMode="auto">
          <a:xfrm>
            <a:off x="5286380" y="3714752"/>
            <a:ext cx="2857500" cy="21431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5" name="Picture 13"/>
          <p:cNvPicPr>
            <a:picLocks noChangeAspect="1" noChangeArrowheads="1"/>
          </p:cNvPicPr>
          <p:nvPr/>
        </p:nvPicPr>
        <p:blipFill>
          <a:blip r:embed="rId2"/>
          <a:srcRect/>
          <a:stretch>
            <a:fillRect/>
          </a:stretch>
        </p:blipFill>
        <p:spPr bwMode="auto">
          <a:xfrm>
            <a:off x="5477298" y="2428868"/>
            <a:ext cx="3666702" cy="2752723"/>
          </a:xfrm>
          <a:prstGeom prst="rect">
            <a:avLst/>
          </a:prstGeom>
          <a:noFill/>
          <a:ln w="9525">
            <a:noFill/>
            <a:miter lim="800000"/>
            <a:headEnd/>
            <a:tailEnd/>
          </a:ln>
          <a:effectLst/>
        </p:spPr>
      </p:pic>
      <p:sp>
        <p:nvSpPr>
          <p:cNvPr id="2" name="Nadpis 1"/>
          <p:cNvSpPr>
            <a:spLocks noGrp="1"/>
          </p:cNvSpPr>
          <p:nvPr>
            <p:ph type="title"/>
          </p:nvPr>
        </p:nvSpPr>
        <p:spPr>
          <a:xfrm>
            <a:off x="1428728" y="642918"/>
            <a:ext cx="7498080" cy="1143000"/>
          </a:xfrm>
        </p:spPr>
        <p:txBody>
          <a:bodyPr>
            <a:normAutofit fontScale="90000"/>
          </a:bodyPr>
          <a:lstStyle/>
          <a:p>
            <a:pPr algn="ctr"/>
            <a:r>
              <a:rPr lang="sk-SK" dirty="0" smtClean="0"/>
              <a:t>Jesienka obyčajná </a:t>
            </a:r>
            <a:br>
              <a:rPr lang="sk-SK" dirty="0" smtClean="0"/>
            </a:br>
            <a:r>
              <a:rPr lang="sk-SK" dirty="0" err="1" smtClean="0"/>
              <a:t>Colchicum</a:t>
            </a:r>
            <a:r>
              <a:rPr lang="sk-SK" dirty="0" smtClean="0"/>
              <a:t> </a:t>
            </a:r>
            <a:r>
              <a:rPr lang="sk-SK" dirty="0" err="1" smtClean="0"/>
              <a:t>autumnale</a:t>
            </a:r>
            <a:r>
              <a:rPr lang="sk-SK" dirty="0" smtClean="0"/>
              <a:t/>
            </a:r>
            <a:br>
              <a:rPr lang="sk-SK" dirty="0" smtClean="0"/>
            </a:br>
            <a:endParaRPr lang="sk-SK" dirty="0"/>
          </a:p>
        </p:txBody>
      </p:sp>
      <p:sp>
        <p:nvSpPr>
          <p:cNvPr id="3" name="Zástupný symbol obsahu 2"/>
          <p:cNvSpPr>
            <a:spLocks noGrp="1"/>
          </p:cNvSpPr>
          <p:nvPr>
            <p:ph sz="half" idx="1"/>
          </p:nvPr>
        </p:nvSpPr>
        <p:spPr>
          <a:xfrm>
            <a:off x="1357290" y="2000240"/>
            <a:ext cx="3657600" cy="4214842"/>
          </a:xfrm>
        </p:spPr>
        <p:txBody>
          <a:bodyPr>
            <a:normAutofit fontScale="25000" lnSpcReduction="20000"/>
          </a:bodyPr>
          <a:lstStyle/>
          <a:p>
            <a:r>
              <a:rPr lang="sk-SK" sz="4800" dirty="0" smtClean="0"/>
              <a:t>Jesienka </a:t>
            </a:r>
            <a:r>
              <a:rPr lang="sk-SK" sz="4800" dirty="0" smtClean="0"/>
              <a:t>obyčajná, ľudovo </a:t>
            </a:r>
            <a:r>
              <a:rPr lang="sk-SK" sz="4800" dirty="0" err="1" smtClean="0"/>
              <a:t>jasienka</a:t>
            </a:r>
            <a:r>
              <a:rPr lang="sk-SK" sz="4800" dirty="0" smtClean="0"/>
              <a:t> lúčna, </a:t>
            </a:r>
            <a:r>
              <a:rPr lang="sk-SK" sz="4800" dirty="0" err="1" smtClean="0"/>
              <a:t>ocún</a:t>
            </a:r>
            <a:r>
              <a:rPr lang="sk-SK" sz="4800" dirty="0" smtClean="0"/>
              <a:t>, naháč, </a:t>
            </a:r>
            <a:r>
              <a:rPr lang="sk-SK" sz="4800" dirty="0" err="1" smtClean="0"/>
              <a:t>matečník</a:t>
            </a:r>
            <a:r>
              <a:rPr lang="sk-SK" sz="4800" dirty="0" smtClean="0"/>
              <a:t> lúčny, </a:t>
            </a:r>
            <a:r>
              <a:rPr lang="sk-SK" sz="4800" dirty="0" err="1" smtClean="0"/>
              <a:t>šafranica</a:t>
            </a:r>
            <a:r>
              <a:rPr lang="sk-SK" sz="4800" dirty="0" smtClean="0"/>
              <a:t>, </a:t>
            </a:r>
            <a:r>
              <a:rPr lang="sk-SK" sz="4800" dirty="0" err="1" smtClean="0"/>
              <a:t>zimozvesť</a:t>
            </a:r>
            <a:r>
              <a:rPr lang="sk-SK" sz="4800" dirty="0" smtClean="0"/>
              <a:t>, divá cibuľa. </a:t>
            </a:r>
            <a:r>
              <a:rPr lang="sk-SK" sz="4800" dirty="0" smtClean="0"/>
              <a:t> Má </a:t>
            </a:r>
            <a:r>
              <a:rPr lang="sk-SK" sz="4800" dirty="0" smtClean="0"/>
              <a:t>hruškovitú šupinatú </a:t>
            </a:r>
            <a:r>
              <a:rPr lang="sk-SK" sz="4800" dirty="0" err="1" smtClean="0"/>
              <a:t>hľúzu</a:t>
            </a:r>
            <a:r>
              <a:rPr lang="sk-SK" sz="4800" dirty="0" smtClean="0"/>
              <a:t> so zväzkom korienkov, dlhú 3 až 7cm a uloženú hlboko v zemi. V jeseni vyrastajú z nej trojpočetné bledofialové kvety vo </a:t>
            </a:r>
            <a:r>
              <a:rPr lang="sk-SK" sz="4800" dirty="0" smtClean="0"/>
              <a:t>dvoch</a:t>
            </a:r>
            <a:endParaRPr lang="sk-SK" sz="4800" dirty="0" smtClean="0"/>
          </a:p>
          <a:p>
            <a:r>
              <a:rPr lang="sk-SK" sz="4800" dirty="0" smtClean="0"/>
              <a:t>Rastie na vlhkých lúkach, stráňach a </a:t>
            </a:r>
            <a:r>
              <a:rPr lang="sk-SK" sz="4800" dirty="0" err="1" smtClean="0"/>
              <a:t>pasienkach</a:t>
            </a:r>
            <a:r>
              <a:rPr lang="sk-SK" sz="4800" dirty="0" smtClean="0"/>
              <a:t>, najmä v hornatých oblastiach</a:t>
            </a:r>
            <a:r>
              <a:rPr lang="sk-SK" sz="4800" dirty="0" smtClean="0"/>
              <a:t>.</a:t>
            </a:r>
            <a:endParaRPr lang="sk-SK" sz="4800" dirty="0" smtClean="0"/>
          </a:p>
          <a:p>
            <a:r>
              <a:rPr lang="sk-SK" sz="4800" dirty="0" smtClean="0"/>
              <a:t>Na liečivé účely sa zbierajú hľuzy a semená. Hľuzy sa musia poriadne očistiť, nakrájať na kolieska a rýchlo sa dokáže usušiť aj na slnku. Semená dozrievajú v lete a odlamujú sa celé tobolky, tie sa usušia a semená sa potom </a:t>
            </a:r>
            <a:r>
              <a:rPr lang="sk-SK" sz="4800" dirty="0" smtClean="0"/>
              <a:t>vytrasú.</a:t>
            </a:r>
          </a:p>
          <a:p>
            <a:r>
              <a:rPr lang="sk-SK" sz="4800" dirty="0" smtClean="0"/>
              <a:t>Upotrebúva </a:t>
            </a:r>
            <a:r>
              <a:rPr lang="sk-SK" sz="4800" dirty="0" smtClean="0"/>
              <a:t>sa do liečivých </a:t>
            </a:r>
            <a:r>
              <a:rPr lang="sk-SK" sz="4800" dirty="0" smtClean="0"/>
              <a:t>prípravkov pri </a:t>
            </a:r>
            <a:r>
              <a:rPr lang="sk-SK" sz="4800" dirty="0" smtClean="0"/>
              <a:t>liečbe dny (pakostnice) a </a:t>
            </a:r>
            <a:r>
              <a:rPr lang="sk-SK" sz="4800" dirty="0" smtClean="0"/>
              <a:t>niektorých </a:t>
            </a:r>
            <a:r>
              <a:rPr lang="sk-SK" sz="4800" dirty="0" smtClean="0"/>
              <a:t>prípadoch leukémie (</a:t>
            </a:r>
            <a:r>
              <a:rPr lang="sk-SK" sz="4800" dirty="0" err="1" smtClean="0"/>
              <a:t>bielokrvnosti</a:t>
            </a:r>
            <a:r>
              <a:rPr lang="sk-SK" sz="4800" dirty="0" smtClean="0"/>
              <a:t>), uplatňuje sa aj v poľnohospodárstve na ovplyvnenie vývoja niektorých rastlín v záujme lepšej úrody. </a:t>
            </a:r>
            <a:r>
              <a:rPr lang="sk-SK" sz="4800" b="1" dirty="0" smtClean="0">
                <a:solidFill>
                  <a:srgbClr val="FF0000"/>
                </a:solidFill>
              </a:rPr>
              <a:t>Celá rastlina je prudko jedovatá. </a:t>
            </a:r>
            <a:r>
              <a:rPr lang="sk-SK" sz="4800" dirty="0" smtClean="0"/>
              <a:t>Otrava môže zapríčiniť </a:t>
            </a:r>
            <a:r>
              <a:rPr lang="sk-SK" sz="4800" dirty="0" smtClean="0"/>
              <a:t>smrť</a:t>
            </a:r>
            <a:r>
              <a:rPr lang="sk-SK" sz="4800" dirty="0" smtClean="0"/>
              <a:t>.</a:t>
            </a:r>
            <a:endParaRPr lang="sk-SK" sz="4800" dirty="0" smtClean="0"/>
          </a:p>
          <a:p>
            <a:r>
              <a:rPr lang="sk-SK" sz="4800" dirty="0" smtClean="0"/>
              <a:t>Otrava sa prejavuje o dve až päť hodín, tráviacimi ťažkosťami, poruchami obehovej sústavy a môže zapríčiniť až smrť.</a:t>
            </a:r>
          </a:p>
          <a:p>
            <a:endParaRPr lang="sk-SK" dirty="0"/>
          </a:p>
        </p:txBody>
      </p:sp>
      <p:sp>
        <p:nvSpPr>
          <p:cNvPr id="28677" name="AutoShape 5" descr="Jesienka obyčajná | Dr. Kresán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8678" name="Picture 6"/>
          <p:cNvPicPr>
            <a:picLocks noChangeAspect="1" noChangeArrowheads="1"/>
          </p:cNvPicPr>
          <p:nvPr/>
        </p:nvPicPr>
        <p:blipFill>
          <a:blip r:embed="rId3"/>
          <a:srcRect/>
          <a:stretch>
            <a:fillRect/>
          </a:stretch>
        </p:blipFill>
        <p:spPr bwMode="auto">
          <a:xfrm>
            <a:off x="6500826" y="1571612"/>
            <a:ext cx="2466975" cy="1847850"/>
          </a:xfrm>
          <a:prstGeom prst="rect">
            <a:avLst/>
          </a:prstGeom>
          <a:noFill/>
          <a:ln w="9525">
            <a:noFill/>
            <a:miter lim="800000"/>
            <a:headEnd/>
            <a:tailEnd/>
          </a:ln>
          <a:effectLst/>
        </p:spPr>
      </p:pic>
      <p:sp>
        <p:nvSpPr>
          <p:cNvPr id="28680" name="AutoShape 8" descr="Atlas rastlín: jesienka obyčajná - Na túru s NATURO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8681" name="Picture 9"/>
          <p:cNvPicPr>
            <a:picLocks noChangeAspect="1" noChangeArrowheads="1"/>
          </p:cNvPicPr>
          <p:nvPr/>
        </p:nvPicPr>
        <p:blipFill>
          <a:blip r:embed="rId4"/>
          <a:srcRect/>
          <a:stretch>
            <a:fillRect/>
          </a:stretch>
        </p:blipFill>
        <p:spPr bwMode="auto">
          <a:xfrm>
            <a:off x="5143504" y="3571876"/>
            <a:ext cx="1590675" cy="2867025"/>
          </a:xfrm>
          <a:prstGeom prst="rect">
            <a:avLst/>
          </a:prstGeom>
          <a:noFill/>
          <a:ln w="9525">
            <a:noFill/>
            <a:miter lim="800000"/>
            <a:headEnd/>
            <a:tailEnd/>
          </a:ln>
          <a:effectLst/>
        </p:spPr>
      </p:pic>
      <p:sp>
        <p:nvSpPr>
          <p:cNvPr id="28683" name="AutoShape 11" descr="Nahuby.sk - Fotografia - jesienka obyčajná Colchicum autumnale 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8684" name="Picture 12"/>
          <p:cNvPicPr>
            <a:picLocks noChangeAspect="1" noChangeArrowheads="1"/>
          </p:cNvPicPr>
          <p:nvPr/>
        </p:nvPicPr>
        <p:blipFill>
          <a:blip r:embed="rId5"/>
          <a:srcRect/>
          <a:stretch>
            <a:fillRect/>
          </a:stretch>
        </p:blipFill>
        <p:spPr bwMode="auto">
          <a:xfrm>
            <a:off x="6677025" y="4643446"/>
            <a:ext cx="2466975" cy="184785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fi-FI" dirty="0" smtClean="0"/>
              <a:t>Konvalinka voňavá Convallaria majalis L.</a:t>
            </a:r>
            <a:br>
              <a:rPr lang="fi-FI" dirty="0" smtClean="0"/>
            </a:br>
            <a:endParaRPr lang="sk-SK" dirty="0"/>
          </a:p>
        </p:txBody>
      </p:sp>
      <p:sp>
        <p:nvSpPr>
          <p:cNvPr id="3" name="Zástupný symbol obsahu 2"/>
          <p:cNvSpPr>
            <a:spLocks noGrp="1"/>
          </p:cNvSpPr>
          <p:nvPr>
            <p:ph sz="half" idx="1"/>
          </p:nvPr>
        </p:nvSpPr>
        <p:spPr>
          <a:xfrm>
            <a:off x="1435608" y="1524000"/>
            <a:ext cx="3657600" cy="5191148"/>
          </a:xfrm>
        </p:spPr>
        <p:txBody>
          <a:bodyPr>
            <a:noAutofit/>
          </a:bodyPr>
          <a:lstStyle/>
          <a:p>
            <a:r>
              <a:rPr lang="sk-SK" sz="1200" dirty="0" smtClean="0"/>
              <a:t>Konvalinka </a:t>
            </a:r>
            <a:r>
              <a:rPr lang="sk-SK" sz="1200" dirty="0" smtClean="0"/>
              <a:t>vonná, májová, májové zvončeky, </a:t>
            </a:r>
            <a:r>
              <a:rPr lang="sk-SK" sz="1200" dirty="0" err="1" smtClean="0"/>
              <a:t>lália</a:t>
            </a:r>
            <a:r>
              <a:rPr lang="sk-SK" sz="1200" dirty="0" smtClean="0"/>
              <a:t> údolná, kukučka voňavá</a:t>
            </a:r>
            <a:r>
              <a:rPr lang="sk-SK" sz="1200" dirty="0" smtClean="0"/>
              <a:t>.</a:t>
            </a:r>
          </a:p>
          <a:p>
            <a:r>
              <a:rPr lang="sk-SK" sz="1200" dirty="0" smtClean="0"/>
              <a:t>Jedovatá </a:t>
            </a:r>
            <a:r>
              <a:rPr lang="sk-SK" sz="1200" dirty="0" smtClean="0"/>
              <a:t>trváca bylina </a:t>
            </a:r>
            <a:r>
              <a:rPr lang="sk-SK" sz="1200" dirty="0" smtClean="0"/>
              <a:t>s </a:t>
            </a:r>
            <a:r>
              <a:rPr lang="sk-SK" sz="1200" dirty="0" smtClean="0"/>
              <a:t>voňavými mliečnobielymi kvetmi a červenými guľatými plodmi (bobule).Narastie až do výšky 20cm a má plazivú vetvenú stonku. Listy sú spravidla dva (vzácne 3), sú jednoduché, dole s pošvovitými šupinami, </a:t>
            </a:r>
            <a:r>
              <a:rPr lang="sk-SK" sz="1200" dirty="0" err="1" smtClean="0"/>
              <a:t>celokrajné</a:t>
            </a:r>
            <a:r>
              <a:rPr lang="sk-SK" sz="1200" dirty="0" smtClean="0"/>
              <a:t> </a:t>
            </a:r>
            <a:r>
              <a:rPr lang="sk-SK" sz="1200" dirty="0" smtClean="0"/>
              <a:t>a lysé. Kvety vyrastajú v riedkom jednostrannom hrozne nesenom na priamom stvole</a:t>
            </a:r>
            <a:r>
              <a:rPr lang="sk-SK" sz="1200" dirty="0" smtClean="0"/>
              <a:t>.</a:t>
            </a:r>
            <a:endParaRPr lang="sk-SK" sz="1200" dirty="0" smtClean="0"/>
          </a:p>
          <a:p>
            <a:r>
              <a:rPr lang="sk-SK" sz="1200" dirty="0" smtClean="0"/>
              <a:t>Rastie najmä </a:t>
            </a:r>
            <a:r>
              <a:rPr lang="sk-SK" sz="1200" dirty="0" smtClean="0"/>
              <a:t>v listnatých lesoch a krovinách, na </a:t>
            </a:r>
            <a:r>
              <a:rPr lang="sk-SK" sz="1200" dirty="0" err="1" smtClean="0"/>
              <a:t>pasienkach</a:t>
            </a:r>
            <a:r>
              <a:rPr lang="sk-SK" sz="1200" dirty="0" smtClean="0"/>
              <a:t> </a:t>
            </a:r>
            <a:r>
              <a:rPr lang="sk-SK" sz="1200" dirty="0" smtClean="0"/>
              <a:t>i horských lúkach. Pestuje sa v záhradách na vlhkej pôde. Rozmnožuje sa spravidla vegetatívne odrezkami podzemka s púčikmi (zo starších rastlín</a:t>
            </a:r>
            <a:r>
              <a:rPr lang="sk-SK" sz="1200" dirty="0" smtClean="0"/>
              <a:t>).</a:t>
            </a:r>
            <a:endParaRPr lang="sk-SK" sz="1200" dirty="0" smtClean="0"/>
          </a:p>
          <a:p>
            <a:r>
              <a:rPr lang="sk-SK" sz="1200" dirty="0" smtClean="0"/>
              <a:t>Zbiera sa buď celá vňať, najčastejšie len listy. Materiál sa suší v tenkých </a:t>
            </a:r>
            <a:r>
              <a:rPr lang="sk-SK" sz="1200" dirty="0" smtClean="0"/>
              <a:t>vrstvách.</a:t>
            </a:r>
            <a:endParaRPr lang="sk-SK" sz="1200" dirty="0" smtClean="0"/>
          </a:p>
          <a:p>
            <a:r>
              <a:rPr lang="sk-SK" sz="1200" dirty="0" smtClean="0"/>
              <a:t>Upotrebuje </a:t>
            </a:r>
            <a:r>
              <a:rPr lang="sk-SK" sz="1200" dirty="0" smtClean="0"/>
              <a:t>sa do liečivých </a:t>
            </a:r>
            <a:r>
              <a:rPr lang="sk-SK" sz="1200" dirty="0" smtClean="0"/>
              <a:t>prípravkov pri </a:t>
            </a:r>
            <a:r>
              <a:rPr lang="sk-SK" sz="1200" dirty="0" smtClean="0"/>
              <a:t>chorobách srdca, kvety aj vo voňavkárstve, pri výrobe mydiel a </a:t>
            </a:r>
            <a:r>
              <a:rPr lang="sk-SK" sz="1200" dirty="0" err="1" smtClean="0"/>
              <a:t>šňupavých</a:t>
            </a:r>
            <a:r>
              <a:rPr lang="sk-SK" sz="1200" dirty="0" smtClean="0"/>
              <a:t> tabakov. Používa sa proti vodnatosti a pri epilepsii</a:t>
            </a:r>
            <a:r>
              <a:rPr lang="sk-SK" sz="1200" b="1" dirty="0" smtClean="0">
                <a:solidFill>
                  <a:srgbClr val="FF0000"/>
                </a:solidFill>
              </a:rPr>
              <a:t>. Rastlina je prudko jedovatá </a:t>
            </a:r>
            <a:r>
              <a:rPr lang="sk-SK" sz="1200" dirty="0" smtClean="0"/>
              <a:t>(otrava môže zapríčiniť smrť</a:t>
            </a:r>
            <a:r>
              <a:rPr lang="sk-SK" sz="1200" dirty="0" smtClean="0"/>
              <a:t>).</a:t>
            </a:r>
            <a:endParaRPr lang="sk-SK" sz="1200" dirty="0" smtClean="0"/>
          </a:p>
          <a:p>
            <a:r>
              <a:rPr lang="sk-SK" sz="1200" dirty="0" smtClean="0"/>
              <a:t>Na území Slovenska je </a:t>
            </a:r>
            <a:r>
              <a:rPr lang="sk-SK" sz="1200" dirty="0" smtClean="0"/>
              <a:t>chránená.</a:t>
            </a:r>
            <a:endParaRPr lang="sk-SK" sz="1200" dirty="0" smtClean="0"/>
          </a:p>
          <a:p>
            <a:endParaRPr lang="sk-SK" sz="1200" dirty="0"/>
          </a:p>
        </p:txBody>
      </p:sp>
      <p:pic>
        <p:nvPicPr>
          <p:cNvPr id="27650" name="Picture 2"/>
          <p:cNvPicPr>
            <a:picLocks noGrp="1" noChangeAspect="1" noChangeArrowheads="1"/>
          </p:cNvPicPr>
          <p:nvPr>
            <p:ph sz="half" idx="2"/>
          </p:nvPr>
        </p:nvPicPr>
        <p:blipFill>
          <a:blip r:embed="rId2"/>
          <a:srcRect/>
          <a:stretch>
            <a:fillRect/>
          </a:stretch>
        </p:blipFill>
        <p:spPr bwMode="auto">
          <a:xfrm>
            <a:off x="5529459" y="2557609"/>
            <a:ext cx="2471565" cy="3584143"/>
          </a:xfrm>
          <a:prstGeom prst="rect">
            <a:avLst/>
          </a:prstGeom>
          <a:noFill/>
          <a:ln w="9525">
            <a:noFill/>
            <a:miter lim="800000"/>
            <a:headEnd/>
            <a:tailEnd/>
          </a:ln>
          <a:effectLst/>
        </p:spPr>
      </p:pic>
      <p:pic>
        <p:nvPicPr>
          <p:cNvPr id="27652" name="Picture 4" descr="http://upload.wikimedia.org/wikipedia/commons/thumb/f/f4/Convallaria_majalis0.jpg/90px-Convallaria_majalis0.jpg"/>
          <p:cNvPicPr>
            <a:picLocks noChangeAspect="1" noChangeArrowheads="1"/>
          </p:cNvPicPr>
          <p:nvPr/>
        </p:nvPicPr>
        <p:blipFill>
          <a:blip r:embed="rId3"/>
          <a:srcRect/>
          <a:stretch>
            <a:fillRect/>
          </a:stretch>
        </p:blipFill>
        <p:spPr bwMode="auto">
          <a:xfrm>
            <a:off x="7000892" y="1071546"/>
            <a:ext cx="1500192" cy="2000258"/>
          </a:xfrm>
          <a:prstGeom prst="rect">
            <a:avLst/>
          </a:prstGeom>
          <a:noFill/>
        </p:spPr>
      </p:pic>
      <p:pic>
        <p:nvPicPr>
          <p:cNvPr id="27654" name="Picture 6" descr="http://upload.wikimedia.org/wikipedia/commons/thumb/e/e1/Illustration_Convallaria_majalis0.jpg/180px-Illustration_Convallaria_majalis0.jpg"/>
          <p:cNvPicPr>
            <a:picLocks noChangeAspect="1" noChangeArrowheads="1"/>
          </p:cNvPicPr>
          <p:nvPr/>
        </p:nvPicPr>
        <p:blipFill>
          <a:blip r:embed="rId4"/>
          <a:srcRect/>
          <a:stretch>
            <a:fillRect/>
          </a:stretch>
        </p:blipFill>
        <p:spPr bwMode="auto">
          <a:xfrm>
            <a:off x="5715008" y="1214422"/>
            <a:ext cx="1714500" cy="2819401"/>
          </a:xfrm>
          <a:prstGeom prst="rect">
            <a:avLst/>
          </a:prstGeom>
          <a:noFill/>
        </p:spPr>
      </p:pic>
      <p:pic>
        <p:nvPicPr>
          <p:cNvPr id="27656" name="Picture 8" descr="Atlas rastlín: konvalinka voňavá - Na túru s NATUROU"/>
          <p:cNvPicPr>
            <a:picLocks noChangeAspect="1" noChangeArrowheads="1"/>
          </p:cNvPicPr>
          <p:nvPr/>
        </p:nvPicPr>
        <p:blipFill>
          <a:blip r:embed="rId5"/>
          <a:srcRect/>
          <a:stretch>
            <a:fillRect/>
          </a:stretch>
        </p:blipFill>
        <p:spPr bwMode="auto">
          <a:xfrm>
            <a:off x="7358082" y="1714488"/>
            <a:ext cx="1571625" cy="48768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novrat">
  <a:themeElements>
    <a:clrScheme name="Slnovrat">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lnovra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lnovrat">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167</TotalTime>
  <Words>969</Words>
  <Application>Microsoft Office PowerPoint</Application>
  <PresentationFormat>Prezentácia na obrazovke (4:3)</PresentationFormat>
  <Paragraphs>116</Paragraphs>
  <Slides>19</Slides>
  <Notes>0</Notes>
  <HiddenSlides>0</HiddenSlides>
  <MMClips>0</MMClips>
  <ScaleCrop>false</ScaleCrop>
  <HeadingPairs>
    <vt:vector size="4" baseType="variant">
      <vt:variant>
        <vt:lpstr>Motív</vt:lpstr>
      </vt:variant>
      <vt:variant>
        <vt:i4>1</vt:i4>
      </vt:variant>
      <vt:variant>
        <vt:lpstr>Nadpisy snímok</vt:lpstr>
      </vt:variant>
      <vt:variant>
        <vt:i4>19</vt:i4>
      </vt:variant>
    </vt:vector>
  </HeadingPairs>
  <TitlesOfParts>
    <vt:vector size="20" baseType="lpstr">
      <vt:lpstr>Slnovrat</vt:lpstr>
      <vt:lpstr>Objavujeme rastliny a huby</vt:lpstr>
      <vt:lpstr>Jedovaté rastliny</vt:lpstr>
      <vt:lpstr>Snímka 3</vt:lpstr>
      <vt:lpstr>Nikdy nejedz ani sa nedotýkaj rastlín, ktoré nepoznáš !</vt:lpstr>
      <vt:lpstr>Baza čierna (Sambucus nigra)</vt:lpstr>
      <vt:lpstr>Brečtan popínavý  (Hedera helix)</vt:lpstr>
      <vt:lpstr>Imelo biele (Viscum album) </vt:lpstr>
      <vt:lpstr>Jesienka obyčajná  Colchicum autumnale </vt:lpstr>
      <vt:lpstr>Konvalinka voňavá Convallaria majalis L. </vt:lpstr>
      <vt:lpstr>Lykovec jedovatý (Daphne mezereum) </vt:lpstr>
      <vt:lpstr>Tis obyčajný (Taxus baccata) </vt:lpstr>
      <vt:lpstr>Vranovec štvorlistý (vranie oko) (Paris quadrifolia) </vt:lpstr>
      <vt:lpstr>Ľuľkovec zlomocný (Atropa bella-dona) </vt:lpstr>
      <vt:lpstr>Ľuľok sladkohorký (Solanum dulcamara) </vt:lpstr>
      <vt:lpstr>Snímka 15</vt:lpstr>
      <vt:lpstr>Snímka 16</vt:lpstr>
      <vt:lpstr>Snímka 17</vt:lpstr>
      <vt:lpstr>Snímka 18</vt:lpstr>
      <vt:lpstr>Ďakujem za pozornosť</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Objavujeme rastliny a huby</dc:title>
  <dc:creator>ntb</dc:creator>
  <cp:lastModifiedBy>ntb</cp:lastModifiedBy>
  <cp:revision>18</cp:revision>
  <dcterms:created xsi:type="dcterms:W3CDTF">2020-05-26T17:03:18Z</dcterms:created>
  <dcterms:modified xsi:type="dcterms:W3CDTF">2020-05-29T15:01:00Z</dcterms:modified>
</cp:coreProperties>
</file>