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63254F-FC33-41DB-8307-1BA974A0231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0E41B3-2014-434A-997B-F2624B17B2A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akregion.sk/podnebie-pocasie" TargetMode="External"/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gris.cz/zemedelstvi?id_a=147798" TargetMode="External"/><Relationship Id="rId4" Type="http://schemas.openxmlformats.org/officeDocument/2006/relationships/hyperlink" Target="https://meteobox.sk/bratislava/statistik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3808" y="5445224"/>
            <a:ext cx="5637010" cy="88211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sk-SK" dirty="0" smtClean="0"/>
              <a:t>Vlastiveda</a:t>
            </a:r>
          </a:p>
          <a:p>
            <a:pPr algn="r"/>
            <a:r>
              <a:rPr lang="sk-SK" dirty="0" smtClean="0"/>
              <a:t>3. ročník</a:t>
            </a:r>
          </a:p>
          <a:p>
            <a:pPr algn="r"/>
            <a:r>
              <a:rPr lang="sk-SK" dirty="0" smtClean="0"/>
              <a:t>Mgr. Margita </a:t>
            </a:r>
            <a:r>
              <a:rPr lang="sk-SK" dirty="0" err="1" smtClean="0"/>
              <a:t>Husáková</a:t>
            </a: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067881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sk-SK" dirty="0" smtClean="0"/>
              <a:t>Jarné práce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55284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rgbClr val="C00000"/>
                </a:solidFill>
              </a:rPr>
              <a:t>Jarné počasie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784976" cy="2520280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jar sa začína </a:t>
            </a:r>
            <a:r>
              <a:rPr lang="sk-SK" sz="2800" dirty="0">
                <a:solidFill>
                  <a:schemeClr val="tx1"/>
                </a:solidFill>
                <a:latin typeface="Arial Narrow" panose="020B0606020202030204" pitchFamily="34" charset="0"/>
              </a:rPr>
              <a:t>21. </a:t>
            </a:r>
            <a:r>
              <a:rPr lang="sk-SK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marca,</a:t>
            </a:r>
          </a:p>
          <a:p>
            <a:r>
              <a:rPr lang="sk-SK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má chladné rána,</a:t>
            </a:r>
          </a:p>
          <a:p>
            <a:r>
              <a:rPr lang="sk-SK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priemerná teplota v marci 5°C, v apríli 10°C a v máji 15°C, </a:t>
            </a:r>
            <a:r>
              <a:rPr lang="sk-SK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(niekedy môže byť veľmi chladné, inokedy teplejšie v porovnaní s priemernými teplotami),</a:t>
            </a:r>
          </a:p>
          <a:p>
            <a:r>
              <a:rPr lang="sk-SK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je </a:t>
            </a:r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veľmi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premenlivé,</a:t>
            </a:r>
            <a:endParaRPr lang="sk-SK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8" t="32789" r="41457" b="51701"/>
          <a:stretch/>
        </p:blipFill>
        <p:spPr bwMode="auto">
          <a:xfrm>
            <a:off x="683568" y="4077072"/>
            <a:ext cx="729502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635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32848" cy="72008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rgbClr val="00B050"/>
                </a:solidFill>
              </a:rPr>
              <a:t>Na poli...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496944" cy="5112568"/>
          </a:xfrm>
        </p:spPr>
        <p:txBody>
          <a:bodyPr>
            <a:normAutofit/>
          </a:bodyPr>
          <a:lstStyle/>
          <a:p>
            <a:r>
              <a:rPr lang="sk-SK" dirty="0"/>
              <a:t> </a:t>
            </a:r>
            <a:r>
              <a:rPr lang="sk-SK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sa robili nasledovné práce:</a:t>
            </a:r>
          </a:p>
          <a:p>
            <a:pPr marL="45720" indent="0"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1. príprava pôdy:</a:t>
            </a:r>
          </a:p>
          <a:p>
            <a:pPr>
              <a:buClr>
                <a:srgbClr val="0000FF"/>
              </a:buClr>
            </a:pPr>
            <a:r>
              <a:rPr lang="sk-SK" dirty="0"/>
              <a:t> </a:t>
            </a:r>
            <a:r>
              <a:rPr lang="sk-SK" sz="2400" b="1" i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bránenie </a:t>
            </a:r>
            <a:r>
              <a:rPr lang="sk-SK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- </a:t>
            </a:r>
            <a:r>
              <a:rPr lang="sk-SK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bránami </a:t>
            </a:r>
            <a:r>
              <a:rPr lang="sk-SK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sa </a:t>
            </a:r>
            <a:r>
              <a:rPr lang="sk-SK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kyprí </a:t>
            </a:r>
            <a:r>
              <a:rPr lang="sk-SK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povrch ornice, </a:t>
            </a:r>
            <a:endParaRPr lang="sk-SK" sz="24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00FF"/>
              </a:buClr>
            </a:pPr>
            <a:r>
              <a:rPr lang="sk-SK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400" b="1" i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kyprenie</a:t>
            </a:r>
            <a:r>
              <a:rPr lang="sk-SK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– </a:t>
            </a:r>
            <a:r>
              <a:rPr lang="sk-SK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diskami sa prevzdušňuje pôda, ničí </a:t>
            </a:r>
            <a:r>
              <a:rPr lang="sk-SK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sa </a:t>
            </a:r>
            <a:r>
              <a:rPr lang="sk-SK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burina,</a:t>
            </a:r>
          </a:p>
          <a:p>
            <a:pPr>
              <a:buClr>
                <a:srgbClr val="0000FF"/>
              </a:buClr>
            </a:pPr>
            <a:r>
              <a:rPr lang="sk-SK" sz="24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400" b="1" i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valcovanie</a:t>
            </a:r>
            <a:r>
              <a:rPr lang="sk-SK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 </a:t>
            </a:r>
            <a:r>
              <a:rPr lang="sk-SK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- valcami sa urovnáva pole,</a:t>
            </a:r>
            <a:endParaRPr lang="sk-SK" dirty="0" smtClean="0"/>
          </a:p>
          <a:p>
            <a:pPr marL="45720" indent="0">
              <a:buNone/>
            </a:pPr>
            <a:endParaRPr lang="sk-SK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endParaRPr lang="sk-SK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endParaRPr lang="sk-SK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endParaRPr lang="sk-SK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siatie poľnohospodárskych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plodín </a:t>
            </a:r>
          </a:p>
          <a:p>
            <a:pPr marL="45720" indent="0"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sk-SK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- sejačkou.</a:t>
            </a:r>
            <a:endParaRPr lang="sk-SK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45720" indent="0">
              <a:buNone/>
            </a:pPr>
            <a:endParaRPr lang="sk-SK" dirty="0" smtClean="0"/>
          </a:p>
        </p:txBody>
      </p:sp>
      <p:pic>
        <p:nvPicPr>
          <p:cNvPr id="4" name="Picture 2" descr="VÃ½sledok vyhÄ¾adÃ¡vania obrÃ¡zkov pre dopyt brÃ¡nenie pÃ´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462" y="3573016"/>
            <a:ext cx="1917354" cy="14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Ã½sledok vyhÄ¾adÃ¡vania obrÃ¡zkov pre dopyt diskovanie pÃ´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445" y="3573016"/>
            <a:ext cx="2549691" cy="14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Ãºvisiaci obrÃ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736304" cy="14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ok vyhÄ¾adÃ¡vania obrÃ¡zkov pre dopyt sejaÄ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63705"/>
            <a:ext cx="2016224" cy="13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51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15" y="3185747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rgbClr val="009900"/>
                </a:solidFill>
              </a:rPr>
              <a:t>Na poli sadíme: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3240360" cy="5184576"/>
          </a:xfrm>
        </p:spPr>
        <p:txBody>
          <a:bodyPr>
            <a:normAutofit lnSpcReduction="10000"/>
          </a:bodyPr>
          <a:lstStyle/>
          <a:p>
            <a:pPr fontAlgn="base"/>
            <a:r>
              <a:rPr lang="sk-SK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obilie,</a:t>
            </a:r>
          </a:p>
          <a:p>
            <a:pPr marL="45720" indent="0" fontAlgn="base">
              <a:buNone/>
            </a:pPr>
            <a:endParaRPr lang="sk-SK" sz="3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fontAlgn="base"/>
            <a:r>
              <a:rPr lang="sk-SK" sz="3200" b="1" dirty="0">
                <a:solidFill>
                  <a:srgbClr val="0000FF"/>
                </a:solidFill>
                <a:latin typeface="Arial Narrow" panose="020B0606020202030204" pitchFamily="34" charset="0"/>
              </a:rPr>
              <a:t>k</a:t>
            </a:r>
            <a:r>
              <a:rPr lang="sk-SK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ukurica,</a:t>
            </a:r>
          </a:p>
          <a:p>
            <a:pPr marL="45720" indent="0" fontAlgn="base">
              <a:buNone/>
            </a:pPr>
            <a:endParaRPr lang="sk-SK" sz="3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fontAlgn="base"/>
            <a:r>
              <a:rPr lang="sk-SK" sz="3200" b="1" dirty="0">
                <a:solidFill>
                  <a:srgbClr val="0000FF"/>
                </a:solidFill>
                <a:latin typeface="Arial Narrow" panose="020B0606020202030204" pitchFamily="34" charset="0"/>
              </a:rPr>
              <a:t>z</a:t>
            </a:r>
            <a:r>
              <a:rPr lang="sk-SK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emiaky,</a:t>
            </a:r>
          </a:p>
          <a:p>
            <a:pPr marL="45720" indent="0" fontAlgn="base">
              <a:buNone/>
            </a:pPr>
            <a:r>
              <a:rPr lang="sk-SK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fontAlgn="base"/>
            <a:r>
              <a:rPr lang="sk-SK" sz="3200" b="1" dirty="0">
                <a:solidFill>
                  <a:srgbClr val="0000FF"/>
                </a:solidFill>
                <a:latin typeface="Arial Narrow" panose="020B0606020202030204" pitchFamily="34" charset="0"/>
              </a:rPr>
              <a:t>c</a:t>
            </a:r>
            <a:r>
              <a:rPr lang="sk-SK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ukrová repa,</a:t>
            </a:r>
          </a:p>
          <a:p>
            <a:pPr marL="45720" indent="0" fontAlgn="base">
              <a:buNone/>
            </a:pPr>
            <a:endParaRPr lang="sk-SK" sz="3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fontAlgn="base"/>
            <a:r>
              <a:rPr lang="sk-SK" sz="3200" b="1" dirty="0">
                <a:solidFill>
                  <a:srgbClr val="0000FF"/>
                </a:solidFill>
                <a:latin typeface="Arial Narrow" panose="020B0606020202030204" pitchFamily="34" charset="0"/>
              </a:rPr>
              <a:t>z</a:t>
            </a:r>
            <a:r>
              <a:rPr lang="sk-SK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elenina,</a:t>
            </a:r>
          </a:p>
          <a:p>
            <a:pPr marL="45720" indent="0" fontAlgn="base">
              <a:buNone/>
            </a:pPr>
            <a:endParaRPr lang="sk-SK" dirty="0"/>
          </a:p>
        </p:txBody>
      </p:sp>
      <p:pic>
        <p:nvPicPr>
          <p:cNvPr id="3074" name="Picture 2" descr="SÃºvisiaci obrÃ¡zo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6" t="7512" r="8496" b="3075"/>
          <a:stretch/>
        </p:blipFill>
        <p:spPr bwMode="auto">
          <a:xfrm>
            <a:off x="5885402" y="3023104"/>
            <a:ext cx="1555184" cy="12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semenÃ¡ kukur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27"/>
          <a:stretch/>
        </p:blipFill>
        <p:spPr bwMode="auto">
          <a:xfrm>
            <a:off x="7168099" y="1196752"/>
            <a:ext cx="1722573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VÃ½sledok vyhÄ¾adÃ¡vania obrÃ¡zkov pre dopyt semenÃ¡ pÅ¡e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0" descr="VÃ½sledok vyhÄ¾adÃ¡vania obrÃ¡zkov pre dopyt semenÃ¡ pÅ¡en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2" descr="VÃ½sledok vyhÄ¾adÃ¡vania obrÃ¡zkov pre dopyt semenÃ¡ pÅ¡eni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6" name="Picture 14" descr="VÃ½sledok vyhÄ¾adÃ¡vania obrÃ¡zkov pre dopyt semenÃ¡ pÅ¡e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1584176" cy="13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Ã½sledok vyhÄ¾adÃ¡vania obrÃ¡zkov pre dopyt semenÃ¡ pÅ¡en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2000715" cy="1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Ã½sledok vyhÄ¾adÃ¡vania obrÃ¡zkov pre dopyt semenÃ¡ zemiak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8035"/>
            <a:ext cx="1275604" cy="12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VÃ½sledok vyhÄ¾adÃ¡vania obrÃ¡zkov pre dopyt semenÃ¡ cukrovej re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843" y="5035914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SÃºvisiaci obrÃ¡z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73216"/>
            <a:ext cx="2084253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VÃ½sledok vyhÄ¾adÃ¡vania obrÃ¡zkov pre dopyt semienka zelenin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672" y="4339819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51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rgbClr val="009900"/>
                </a:solidFill>
              </a:rPr>
              <a:t>V záhrade: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824536" cy="462684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smtClean="0">
                <a:solidFill>
                  <a:srgbClr val="C00000"/>
                </a:solidFill>
              </a:rPr>
              <a:t>kyprenie:</a:t>
            </a:r>
          </a:p>
          <a:p>
            <a:pPr>
              <a:buClr>
                <a:srgbClr val="0000FF"/>
              </a:buClr>
            </a:pPr>
            <a:r>
              <a:rPr lang="sk-SK" dirty="0" smtClean="0">
                <a:solidFill>
                  <a:srgbClr val="0000FF"/>
                </a:solidFill>
              </a:rPr>
              <a:t>   </a:t>
            </a:r>
            <a:r>
              <a:rPr lang="sk-SK" b="1" dirty="0" smtClean="0">
                <a:solidFill>
                  <a:srgbClr val="0000FF"/>
                </a:solidFill>
              </a:rPr>
              <a:t>kultivátorom prekypriť pôdu, </a:t>
            </a:r>
          </a:p>
          <a:p>
            <a:pPr>
              <a:buClr>
                <a:srgbClr val="0000FF"/>
              </a:buClr>
            </a:pPr>
            <a:r>
              <a:rPr lang="sk-SK" b="1" dirty="0">
                <a:solidFill>
                  <a:srgbClr val="0000FF"/>
                </a:solidFill>
              </a:rPr>
              <a:t> </a:t>
            </a:r>
            <a:r>
              <a:rPr lang="sk-SK" b="1" dirty="0" smtClean="0">
                <a:solidFill>
                  <a:srgbClr val="0000FF"/>
                </a:solidFill>
              </a:rPr>
              <a:t>  prevzdušnenie pôdy,</a:t>
            </a:r>
          </a:p>
          <a:p>
            <a:pPr>
              <a:buClr>
                <a:srgbClr val="0000FF"/>
              </a:buClr>
            </a:pP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smtClean="0">
                <a:solidFill>
                  <a:srgbClr val="C00000"/>
                </a:solidFill>
              </a:rPr>
              <a:t>sadenie,</a:t>
            </a:r>
          </a:p>
          <a:p>
            <a:pPr marL="45720" indent="0">
              <a:buClr>
                <a:srgbClr val="0000FF"/>
              </a:buClr>
              <a:buNone/>
            </a:pPr>
            <a:endParaRPr lang="sk-SK" b="1" dirty="0" smtClean="0">
              <a:solidFill>
                <a:srgbClr val="C00000"/>
              </a:solidFill>
            </a:endParaRPr>
          </a:p>
          <a:p>
            <a:pPr>
              <a:buClr>
                <a:srgbClr val="0000FF"/>
              </a:buClr>
            </a:pP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smtClean="0">
                <a:solidFill>
                  <a:srgbClr val="C00000"/>
                </a:solidFill>
              </a:rPr>
              <a:t>opiľovanie a rez ovocných stromov,</a:t>
            </a:r>
          </a:p>
          <a:p>
            <a:pPr>
              <a:buClr>
                <a:srgbClr val="0000FF"/>
              </a:buClr>
            </a:pPr>
            <a:endParaRPr lang="sk-SK" b="1" dirty="0">
              <a:solidFill>
                <a:srgbClr val="C00000"/>
              </a:solidFill>
            </a:endParaRPr>
          </a:p>
          <a:p>
            <a:pPr>
              <a:buClr>
                <a:srgbClr val="0000FF"/>
              </a:buClr>
            </a:pPr>
            <a:r>
              <a:rPr lang="sk-SK" b="1" dirty="0" smtClean="0">
                <a:solidFill>
                  <a:srgbClr val="C00000"/>
                </a:solidFill>
              </a:rPr>
              <a:t> úprava a výsadba kvetinových záhonov,</a:t>
            </a:r>
            <a:endParaRPr lang="sk-SK" b="1" dirty="0">
              <a:solidFill>
                <a:srgbClr val="C00000"/>
              </a:solidFill>
            </a:endParaRPr>
          </a:p>
          <a:p>
            <a:pPr>
              <a:buClr>
                <a:srgbClr val="0000FF"/>
              </a:buClr>
            </a:pPr>
            <a:endParaRPr lang="sk-SK" b="1" dirty="0" smtClean="0">
              <a:solidFill>
                <a:srgbClr val="0000FF"/>
              </a:solidFill>
            </a:endParaRPr>
          </a:p>
          <a:p>
            <a:endParaRPr lang="sk-SK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1341" y="40466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zastrihÃ¡vanie strom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505" y="3284984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Ãºvisiaci obrÃ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3" y="3284984"/>
            <a:ext cx="1314255" cy="7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Ã½sledok vyhÄ¾adÃ¡vania obrÃ¡zkov pre dopyt oÅ¡etrovanie kvetinovÃ½ch zÃ¡hono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498" y="5560582"/>
            <a:ext cx="1569201" cy="11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Ã½sledok vyhÄ¾adÃ¡vania obrÃ¡zkov pre dopyt oÅ¡etrovanie kvetinovÃ½ch zÃ¡hono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391" y="5361652"/>
            <a:ext cx="2464705" cy="14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Ãºvisiaci obrÃ¡z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623" y="1412776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51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rgbClr val="009900"/>
                </a:solidFill>
              </a:rPr>
              <a:t>V záhrade sadíme: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538456"/>
            <a:ext cx="8568952" cy="4626848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zeleninu: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mrkva</a:t>
            </a:r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petržlen, paštrnák, reďkovka, cibuľa, cesnak, zemiaky, uhorky, tekvice, cukety, hrášok, fazuľa,</a:t>
            </a:r>
          </a:p>
          <a:p>
            <a:endParaRPr lang="sk-SK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endParaRPr lang="sk-SK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endParaRPr lang="sk-SK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sk-SK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priesady: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paradajky, papriky, kalerábu, kapusty, karfiolu,</a:t>
            </a:r>
            <a:endParaRPr lang="sk-SK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4" name="Picture 4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7024"/>
            <a:ext cx="3168352" cy="17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ok vyhÄ¾adÃ¡vania obrÃ¡zkov pre dopyt sadenie zeleniny na j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2919"/>
            <a:ext cx="2147185" cy="142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Ãºvisiaci obrÃ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54709"/>
            <a:ext cx="936104" cy="13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2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4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6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8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20" descr="SÃºvisiaci obrÃ¡z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4" t="17143" r="35561" b="34558"/>
          <a:stretch/>
        </p:blipFill>
        <p:spPr bwMode="auto">
          <a:xfrm>
            <a:off x="3851920" y="2654709"/>
            <a:ext cx="2546201" cy="139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 descr="VÃ½sledok vyhÄ¾adÃ¡vania obrÃ¡zkov pre dopyt sadenie zemiako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071" y="4842418"/>
            <a:ext cx="2618209" cy="18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VÃ½sledok vyhÄ¾adÃ¡vania obrÃ¡zkov pre dopyt sadenie zemiako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390617" cy="13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853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rgbClr val="009900"/>
                </a:solidFill>
              </a:rPr>
              <a:t>Náradie: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538456"/>
            <a:ext cx="8568952" cy="4626848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 zeleninovej a kvetinovej záhrade: </a:t>
            </a:r>
          </a:p>
          <a:p>
            <a:pPr marL="45720" indent="0">
              <a:buNone/>
            </a:pPr>
            <a:r>
              <a:rPr lang="sk-SK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motyka, hrabličky, rýľ, polievacia krhla, nožnice, fúrik,</a:t>
            </a:r>
          </a:p>
          <a:p>
            <a:endParaRPr lang="sk-SK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endParaRPr lang="sk-SK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endParaRPr lang="sk-SK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endParaRPr lang="sk-SK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sk-SK" sz="28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v ovocnom </a:t>
            </a:r>
            <a:r>
              <a:rPr lang="sk-SK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sade:</a:t>
            </a:r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endParaRPr lang="sk-SK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ovocinárska píla, nožnice, rebrík, rýľ, polievacia krhla</a:t>
            </a:r>
            <a:endParaRPr lang="sk-SK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AutoShape 10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2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4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6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8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20" descr="SÃºvisiaci obrÃ¡z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6" name="Picture 2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4641032" cy="22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ok vyhÄ¾adÃ¡vania obrÃ¡zkov pre dopyt polievacia ku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068960"/>
            <a:ext cx="1549425" cy="11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521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Ã½sledok vyhÄ¾adÃ¡vania obrÃ¡zkov pre dopyt zÃ¡hradnÃ½ domÄek na nÃ¡ra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6507" y="136892"/>
            <a:ext cx="2674975" cy="21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rgbClr val="009900"/>
                </a:solidFill>
              </a:rPr>
              <a:t>Uskladnenie náradia: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538456"/>
            <a:ext cx="8568952" cy="4626848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záhradný domček na náradie,</a:t>
            </a:r>
            <a:endParaRPr lang="sk-SK" sz="2800" b="1" u="sng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r>
              <a:rPr lang="sk-SK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</a:t>
            </a:r>
            <a:endParaRPr lang="sk-SK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AutoShape 10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2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4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6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8" descr="VÃ½sledok vyhÄ¾adÃ¡vania obrÃ¡zkov pre dopyt sadenie zemiakov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20" descr="SÃºvisiaci obrÃ¡z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0" name="Picture 2" descr="VÃ½sledok vyhÄ¾adÃ¡vania obrÃ¡zkov pre dopyt nÃ¡radie v zÃ¡hr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60848"/>
            <a:ext cx="7296745" cy="47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303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60309" cy="242334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719020" y="4607510"/>
            <a:ext cx="7309364" cy="1197753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obrázky </a:t>
            </a:r>
            <a:r>
              <a:rPr lang="sk-SK" dirty="0" smtClean="0"/>
              <a:t> </a:t>
            </a:r>
            <a:r>
              <a:rPr lang="sk-SK" dirty="0" err="1" smtClean="0">
                <a:hlinkClick r:id="rId2"/>
              </a:rPr>
              <a:t>www.google.sk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www.slovakregion.sk/podnebie-pocasie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https://meteobox.sk/bratislava/statistiky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www.agris.cz/zemedelstvi?id_a=147798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713581814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230</Words>
  <Application>Microsoft Office PowerPoint</Application>
  <PresentationFormat>Prezentácia na obrazovke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Aerodynamika</vt:lpstr>
      <vt:lpstr>Jarné práce</vt:lpstr>
      <vt:lpstr>Jarné počasie</vt:lpstr>
      <vt:lpstr>Na poli...</vt:lpstr>
      <vt:lpstr>Na poli sadíme:</vt:lpstr>
      <vt:lpstr>V záhrade:</vt:lpstr>
      <vt:lpstr>V záhrade sadíme:</vt:lpstr>
      <vt:lpstr>Náradie:</vt:lpstr>
      <vt:lpstr>Uskladnenie náradia: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Starostlivosť                   o mláďatá</dc:title>
  <dc:creator>Gitka</dc:creator>
  <cp:lastModifiedBy>Mária Bindasová</cp:lastModifiedBy>
  <cp:revision>38</cp:revision>
  <dcterms:created xsi:type="dcterms:W3CDTF">2018-04-05T17:29:14Z</dcterms:created>
  <dcterms:modified xsi:type="dcterms:W3CDTF">2020-04-01T16:36:09Z</dcterms:modified>
</cp:coreProperties>
</file>