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0" r:id="rId4"/>
    <p:sldId id="262" r:id="rId5"/>
    <p:sldId id="261" r:id="rId6"/>
    <p:sldId id="258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59" r:id="rId22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Pracovn__h_rok_programu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sk-SK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Hárok1!$B$1</c:f>
              <c:strCache>
                <c:ptCount val="1"/>
                <c:pt idx="0">
                  <c:v>Voda na Zemi</c:v>
                </c:pt>
              </c:strCache>
            </c:strRef>
          </c:tx>
          <c:dPt>
            <c:idx val="0"/>
            <c:explosion val="12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explosion val="11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Hárok1!$A$2:$A$5</c:f>
              <c:strCache>
                <c:ptCount val="3"/>
                <c:pt idx="0">
                  <c:v>slaná voda</c:v>
                </c:pt>
                <c:pt idx="1">
                  <c:v>sladká voda</c:v>
                </c:pt>
                <c:pt idx="2">
                  <c:v>ľadovce</c:v>
                </c:pt>
              </c:strCache>
            </c:strRef>
          </c:cat>
          <c:val>
            <c:numRef>
              <c:f>Hárok1!$B$2:$B$5</c:f>
              <c:numCache>
                <c:formatCode>General</c:formatCode>
                <c:ptCount val="4"/>
                <c:pt idx="0">
                  <c:v>97</c:v>
                </c:pt>
                <c:pt idx="1">
                  <c:v>1</c:v>
                </c:pt>
                <c:pt idx="2">
                  <c:v>2</c:v>
                </c:pt>
              </c:numCache>
            </c:numRef>
          </c:val>
        </c:ser>
        <c:dLbls/>
      </c:pie3D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581F-AAD7-46E4-A21D-4890705178E7}" type="datetimeFigureOut">
              <a:rPr lang="sk-SK" smtClean="0"/>
              <a:pPr/>
              <a:t>24. 4. 2020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4596-54D4-434A-A901-613C810E8961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198440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581F-AAD7-46E4-A21D-4890705178E7}" type="datetimeFigureOut">
              <a:rPr lang="sk-SK" smtClean="0"/>
              <a:pPr/>
              <a:t>24. 4. 2020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4596-54D4-434A-A901-613C810E8961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160664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581F-AAD7-46E4-A21D-4890705178E7}" type="datetimeFigureOut">
              <a:rPr lang="sk-SK" smtClean="0"/>
              <a:pPr/>
              <a:t>24. 4. 2020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4596-54D4-434A-A901-613C810E8961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672333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581F-AAD7-46E4-A21D-4890705178E7}" type="datetimeFigureOut">
              <a:rPr lang="sk-SK" smtClean="0"/>
              <a:pPr/>
              <a:t>24. 4. 2020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4596-54D4-434A-A901-613C810E8961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582483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581F-AAD7-46E4-A21D-4890705178E7}" type="datetimeFigureOut">
              <a:rPr lang="sk-SK" smtClean="0"/>
              <a:pPr/>
              <a:t>24. 4. 2020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4596-54D4-434A-A901-613C810E8961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858863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581F-AAD7-46E4-A21D-4890705178E7}" type="datetimeFigureOut">
              <a:rPr lang="sk-SK" smtClean="0"/>
              <a:pPr/>
              <a:t>24. 4. 2020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4596-54D4-434A-A901-613C810E8961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271480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581F-AAD7-46E4-A21D-4890705178E7}" type="datetimeFigureOut">
              <a:rPr lang="sk-SK" smtClean="0"/>
              <a:pPr/>
              <a:t>24. 4. 2020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4596-54D4-434A-A901-613C810E8961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717960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581F-AAD7-46E4-A21D-4890705178E7}" type="datetimeFigureOut">
              <a:rPr lang="sk-SK" smtClean="0"/>
              <a:pPr/>
              <a:t>24. 4. 2020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4596-54D4-434A-A901-613C810E8961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061573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581F-AAD7-46E4-A21D-4890705178E7}" type="datetimeFigureOut">
              <a:rPr lang="sk-SK" smtClean="0"/>
              <a:pPr/>
              <a:t>24. 4. 2020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4596-54D4-434A-A901-613C810E8961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548533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581F-AAD7-46E4-A21D-4890705178E7}" type="datetimeFigureOut">
              <a:rPr lang="sk-SK" smtClean="0"/>
              <a:pPr/>
              <a:t>24. 4. 2020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4596-54D4-434A-A901-613C810E8961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226394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581F-AAD7-46E4-A21D-4890705178E7}" type="datetimeFigureOut">
              <a:rPr lang="sk-SK" smtClean="0"/>
              <a:pPr/>
              <a:t>24. 4. 2020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4596-54D4-434A-A901-613C810E8961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429535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9581F-AAD7-46E4-A21D-4890705178E7}" type="datetimeFigureOut">
              <a:rPr lang="sk-SK" smtClean="0"/>
              <a:pPr/>
              <a:t>24. 4. 2020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C4596-54D4-434A-A901-613C810E8961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66022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ktuality.sk/clanok/544529/ako-dlho-prezije-clovek-bez-vody/" TargetMode="External"/><Relationship Id="rId2" Type="http://schemas.openxmlformats.org/officeDocument/2006/relationships/hyperlink" Target="https://www.svet-zdravia.sk/clanky/voda-zaklad-zivot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skole.sk/" TargetMode="External"/><Relationship Id="rId4" Type="http://schemas.openxmlformats.org/officeDocument/2006/relationships/hyperlink" Target="https://sk.wikipedia.org/wiki/Vod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UC-Yi1vgGlo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VÃ½sledok vyhÄ¾adÃ¡vania obrÃ¡zkov pre dopyt ecosystem of lak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022"/>
          <a:stretch/>
        </p:blipFill>
        <p:spPr bwMode="auto">
          <a:xfrm>
            <a:off x="0" y="-1"/>
            <a:ext cx="12192000" cy="689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52846" y="1174614"/>
            <a:ext cx="9144000" cy="944976"/>
          </a:xfrm>
        </p:spPr>
        <p:txBody>
          <a:bodyPr>
            <a:normAutofit/>
          </a:bodyPr>
          <a:lstStyle/>
          <a:p>
            <a:r>
              <a:rPr lang="sk-SK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Vodné</a:t>
            </a:r>
            <a:r>
              <a:rPr lang="sk-SK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sk-SK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spoločenstvo</a:t>
            </a:r>
            <a:r>
              <a:rPr lang="sk-SK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endParaRPr lang="sk-SK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071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Ã½sledok vyhÄ¾adÃ¡vania obrÃ¡zkov pre dopyt water wallpaper powerpoi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783"/>
          <a:stretch/>
        </p:blipFill>
        <p:spPr bwMode="auto">
          <a:xfrm>
            <a:off x="0" y="0"/>
            <a:ext cx="12192000" cy="687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½sledok vyhÄ¾adÃ¡vania obrÃ¡zkov pre dopyt ecosystem of po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2486" y="2557852"/>
            <a:ext cx="7617947" cy="428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0092"/>
          </a:xfrm>
        </p:spPr>
        <p:txBody>
          <a:bodyPr/>
          <a:lstStyle/>
          <a:p>
            <a:r>
              <a:rPr lang="sk-SK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Vodné spoločenstvo</a:t>
            </a:r>
            <a:endParaRPr lang="sk-SK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4492486" y="2484832"/>
            <a:ext cx="7036905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i="0" dirty="0" smtClean="0">
                <a:effectLst/>
              </a:rPr>
              <a:t>Rastliny a živočíchy vodného spoločenstva žijú vo vzájomných vzťahoch.</a:t>
            </a:r>
            <a:endParaRPr lang="sk-SK" sz="2800" i="0" dirty="0">
              <a:effectLst/>
            </a:endParaRPr>
          </a:p>
        </p:txBody>
      </p:sp>
      <p:pic>
        <p:nvPicPr>
          <p:cNvPr id="2050" name="Picture 2" descr="VÃ½sledok vyhÄ¾adÃ¡vania obrÃ¡zkov pre dopyt food chain wat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545"/>
          <a:stretch/>
        </p:blipFill>
        <p:spPr bwMode="auto">
          <a:xfrm>
            <a:off x="428682" y="2112411"/>
            <a:ext cx="3979573" cy="452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VÃ½sledok vyhÄ¾adÃ¡vania obrÃ¡zkov pre dopyt food chain wat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384" t="50392" r="51102" b="39070"/>
          <a:stretch/>
        </p:blipFill>
        <p:spPr bwMode="auto">
          <a:xfrm>
            <a:off x="1429555" y="5190186"/>
            <a:ext cx="927279" cy="4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VÃ½sledok vyhÄ¾adÃ¡vania obrÃ¡zkov pre dopyt food chain wat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384" t="50392" r="51102" b="39070"/>
          <a:stretch/>
        </p:blipFill>
        <p:spPr bwMode="auto">
          <a:xfrm>
            <a:off x="3992451" y="6060979"/>
            <a:ext cx="321972" cy="4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Ã½sledok vyhÄ¾adÃ¡vania obrÃ¡zkov pre dopyt food chain wat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384" t="50392" r="51102" b="39070"/>
          <a:stretch/>
        </p:blipFill>
        <p:spPr bwMode="auto">
          <a:xfrm>
            <a:off x="3992451" y="5190186"/>
            <a:ext cx="321972" cy="4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VÃ½sledok vyhÄ¾adÃ¡vania obrÃ¡zkov pre dopyt food chain wat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56" t="25946" r="74501" b="67503"/>
          <a:stretch/>
        </p:blipFill>
        <p:spPr bwMode="auto">
          <a:xfrm>
            <a:off x="721217" y="3522786"/>
            <a:ext cx="708338" cy="29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dĺžnik 15"/>
          <p:cNvSpPr/>
          <p:nvPr/>
        </p:nvSpPr>
        <p:spPr>
          <a:xfrm>
            <a:off x="0" y="2354604"/>
            <a:ext cx="29859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i="0" dirty="0" smtClean="0">
                <a:effectLst/>
              </a:rPr>
              <a:t>Príklad potravinového reťazca vodného spoločenstva</a:t>
            </a:r>
            <a:endParaRPr lang="sk-SK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134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Ã½sledok vyhÄ¾adÃ¡vania obrÃ¡zkov pre dopyt water wallpaper powerpoi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783"/>
          <a:stretch/>
        </p:blipFill>
        <p:spPr bwMode="auto">
          <a:xfrm>
            <a:off x="0" y="0"/>
            <a:ext cx="12192000" cy="687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Ãºvisiaci obrÃ¡z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20058"/>
            <a:ext cx="6267574" cy="411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0092"/>
          </a:xfrm>
        </p:spPr>
        <p:txBody>
          <a:bodyPr/>
          <a:lstStyle/>
          <a:p>
            <a:r>
              <a:rPr lang="sk-SK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Vodné spoločenstvo</a:t>
            </a:r>
            <a:endParaRPr lang="sk-SK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5807812" y="2868222"/>
            <a:ext cx="60793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i="0" dirty="0" smtClean="0">
                <a:effectLst/>
              </a:rPr>
              <a:t>Každý člen vodného spoločenstva je dôležitý a má význam pre ostatných.</a:t>
            </a:r>
            <a:endParaRPr lang="sk-SK" sz="2800" i="0" dirty="0">
              <a:effectLst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5807812" y="4079870"/>
            <a:ext cx="57878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i="0" dirty="0" smtClean="0">
                <a:effectLst/>
              </a:rPr>
              <a:t>Ak by vyhynul určitý druh rastlín, môžu vyhynúť živočíchy, ktoré sa živia len ním.</a:t>
            </a:r>
          </a:p>
        </p:txBody>
      </p:sp>
    </p:spTree>
    <p:extLst>
      <p:ext uri="{BB962C8B-B14F-4D97-AF65-F5344CB8AC3E}">
        <p14:creationId xmlns:p14="http://schemas.microsoft.com/office/powerpoint/2010/main" xmlns="" val="367620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ĺžnik 1"/>
          <p:cNvSpPr/>
          <p:nvPr/>
        </p:nvSpPr>
        <p:spPr>
          <a:xfrm>
            <a:off x="617551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J</a:t>
            </a:r>
            <a:endParaRPr lang="sk-SK" sz="4800" dirty="0"/>
          </a:p>
        </p:txBody>
      </p:sp>
      <p:sp>
        <p:nvSpPr>
          <p:cNvPr id="3" name="Zaoblený obdĺžnik 2"/>
          <p:cNvSpPr/>
          <p:nvPr/>
        </p:nvSpPr>
        <p:spPr>
          <a:xfrm>
            <a:off x="687787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E</a:t>
            </a:r>
          </a:p>
        </p:txBody>
      </p:sp>
      <p:sp>
        <p:nvSpPr>
          <p:cNvPr id="4" name="Zaoblený obdĺžnik 3"/>
          <p:cNvSpPr/>
          <p:nvPr/>
        </p:nvSpPr>
        <p:spPr>
          <a:xfrm>
            <a:off x="758024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L</a:t>
            </a:r>
          </a:p>
        </p:txBody>
      </p:sp>
      <p:sp>
        <p:nvSpPr>
          <p:cNvPr id="5" name="Zaoblený obdĺžnik 4"/>
          <p:cNvSpPr/>
          <p:nvPr/>
        </p:nvSpPr>
        <p:spPr>
          <a:xfrm>
            <a:off x="828260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Š</a:t>
            </a:r>
          </a:p>
        </p:txBody>
      </p:sp>
      <p:sp>
        <p:nvSpPr>
          <p:cNvPr id="6" name="Zaoblený obdĺžnik 5"/>
          <p:cNvSpPr/>
          <p:nvPr/>
        </p:nvSpPr>
        <p:spPr>
          <a:xfrm>
            <a:off x="898497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A</a:t>
            </a:r>
          </a:p>
        </p:txBody>
      </p:sp>
      <p:sp>
        <p:nvSpPr>
          <p:cNvPr id="7" name="Zaoblený obdĺžnik 6"/>
          <p:cNvSpPr/>
          <p:nvPr/>
        </p:nvSpPr>
        <p:spPr>
          <a:xfrm>
            <a:off x="617551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L</a:t>
            </a:r>
          </a:p>
        </p:txBody>
      </p:sp>
      <p:sp>
        <p:nvSpPr>
          <p:cNvPr id="8" name="Zaoblený obdĺžnik 7"/>
          <p:cNvSpPr/>
          <p:nvPr/>
        </p:nvSpPr>
        <p:spPr>
          <a:xfrm>
            <a:off x="687787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E</a:t>
            </a:r>
          </a:p>
        </p:txBody>
      </p:sp>
      <p:sp>
        <p:nvSpPr>
          <p:cNvPr id="9" name="Zaoblený obdĺžnik 8"/>
          <p:cNvSpPr/>
          <p:nvPr/>
        </p:nvSpPr>
        <p:spPr>
          <a:xfrm>
            <a:off x="758024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P</a:t>
            </a:r>
            <a:endParaRPr lang="sk-SK" sz="4800" dirty="0"/>
          </a:p>
        </p:txBody>
      </p:sp>
      <p:sp>
        <p:nvSpPr>
          <p:cNvPr id="10" name="Zaoblený obdĺžnik 9"/>
          <p:cNvSpPr/>
          <p:nvPr/>
        </p:nvSpPr>
        <p:spPr>
          <a:xfrm>
            <a:off x="828260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K</a:t>
            </a:r>
            <a:endParaRPr lang="sk-SK" sz="4800" dirty="0"/>
          </a:p>
        </p:txBody>
      </p:sp>
      <p:sp>
        <p:nvSpPr>
          <p:cNvPr id="11" name="Zaoblený obdĺžnik 10"/>
          <p:cNvSpPr/>
          <p:nvPr/>
        </p:nvSpPr>
        <p:spPr>
          <a:xfrm>
            <a:off x="898497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A</a:t>
            </a:r>
          </a:p>
        </p:txBody>
      </p:sp>
      <p:sp>
        <p:nvSpPr>
          <p:cNvPr id="12" name="Zaoblený obdĺžnik 11"/>
          <p:cNvSpPr/>
          <p:nvPr/>
        </p:nvSpPr>
        <p:spPr>
          <a:xfrm>
            <a:off x="968733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V</a:t>
            </a:r>
          </a:p>
        </p:txBody>
      </p:sp>
      <p:sp>
        <p:nvSpPr>
          <p:cNvPr id="13" name="Zaoblený obdĺžnik 12"/>
          <p:cNvSpPr/>
          <p:nvPr/>
        </p:nvSpPr>
        <p:spPr>
          <a:xfrm>
            <a:off x="1038970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Á</a:t>
            </a:r>
          </a:p>
        </p:txBody>
      </p:sp>
      <p:pic>
        <p:nvPicPr>
          <p:cNvPr id="5122" name="Picture 2" descr="VÃ½sledok vyhÄ¾adÃ¡vania obrÃ¡zkov pre dopyt jelÅ¡a lepkavÃ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7879" y="3273289"/>
            <a:ext cx="3193773" cy="335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Ãºvisiaci obrÃ¡z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393" y="349112"/>
            <a:ext cx="4938874" cy="606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8614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ĺžnik 1"/>
          <p:cNvSpPr/>
          <p:nvPr/>
        </p:nvSpPr>
        <p:spPr>
          <a:xfrm>
            <a:off x="617551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V</a:t>
            </a:r>
          </a:p>
        </p:txBody>
      </p:sp>
      <p:sp>
        <p:nvSpPr>
          <p:cNvPr id="3" name="Zaoblený obdĺžnik 2"/>
          <p:cNvSpPr/>
          <p:nvPr/>
        </p:nvSpPr>
        <p:spPr>
          <a:xfrm>
            <a:off x="687787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Ŕ</a:t>
            </a:r>
            <a:endParaRPr lang="sk-SK" sz="4800" dirty="0"/>
          </a:p>
        </p:txBody>
      </p:sp>
      <p:sp>
        <p:nvSpPr>
          <p:cNvPr id="4" name="Zaoblený obdĺžnik 3"/>
          <p:cNvSpPr/>
          <p:nvPr/>
        </p:nvSpPr>
        <p:spPr>
          <a:xfrm>
            <a:off x="758024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B</a:t>
            </a:r>
            <a:endParaRPr lang="sk-SK" sz="4800" dirty="0"/>
          </a:p>
        </p:txBody>
      </p:sp>
      <p:sp>
        <p:nvSpPr>
          <p:cNvPr id="5" name="Zaoblený obdĺžnik 4"/>
          <p:cNvSpPr/>
          <p:nvPr/>
        </p:nvSpPr>
        <p:spPr>
          <a:xfrm>
            <a:off x="828260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A</a:t>
            </a:r>
            <a:endParaRPr lang="sk-SK" sz="4800" dirty="0"/>
          </a:p>
        </p:txBody>
      </p:sp>
      <p:sp>
        <p:nvSpPr>
          <p:cNvPr id="7" name="Zaoblený obdĺžnik 6"/>
          <p:cNvSpPr/>
          <p:nvPr/>
        </p:nvSpPr>
        <p:spPr>
          <a:xfrm>
            <a:off x="617551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B</a:t>
            </a:r>
            <a:endParaRPr lang="sk-SK" sz="4800" dirty="0"/>
          </a:p>
        </p:txBody>
      </p:sp>
      <p:sp>
        <p:nvSpPr>
          <p:cNvPr id="8" name="Zaoblený obdĺžnik 7"/>
          <p:cNvSpPr/>
          <p:nvPr/>
        </p:nvSpPr>
        <p:spPr>
          <a:xfrm>
            <a:off x="687787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I</a:t>
            </a:r>
            <a:endParaRPr lang="sk-SK" sz="4800" dirty="0"/>
          </a:p>
        </p:txBody>
      </p:sp>
      <p:sp>
        <p:nvSpPr>
          <p:cNvPr id="9" name="Zaoblený obdĺžnik 8"/>
          <p:cNvSpPr/>
          <p:nvPr/>
        </p:nvSpPr>
        <p:spPr>
          <a:xfrm>
            <a:off x="758024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E</a:t>
            </a:r>
          </a:p>
        </p:txBody>
      </p:sp>
      <p:sp>
        <p:nvSpPr>
          <p:cNvPr id="10" name="Zaoblený obdĺžnik 9"/>
          <p:cNvSpPr/>
          <p:nvPr/>
        </p:nvSpPr>
        <p:spPr>
          <a:xfrm>
            <a:off x="828260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L</a:t>
            </a:r>
          </a:p>
        </p:txBody>
      </p:sp>
      <p:sp>
        <p:nvSpPr>
          <p:cNvPr id="11" name="Zaoblený obdĺžnik 10"/>
          <p:cNvSpPr/>
          <p:nvPr/>
        </p:nvSpPr>
        <p:spPr>
          <a:xfrm>
            <a:off x="898497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A</a:t>
            </a:r>
          </a:p>
        </p:txBody>
      </p:sp>
      <p:pic>
        <p:nvPicPr>
          <p:cNvPr id="6146" name="Picture 2" descr="VÃ½sledok vyhÄ¾adÃ¡vania obrÃ¡zkov pre dopyt VÅBA BIE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0313" y="3273289"/>
            <a:ext cx="2540691" cy="33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Ã½sledok vyhÄ¾adÃ¡vania obrÃ¡zkov pre dopyt VÅBA BIE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239" y="1113183"/>
            <a:ext cx="6018014" cy="455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3170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ĺžnik 1"/>
          <p:cNvSpPr/>
          <p:nvPr/>
        </p:nvSpPr>
        <p:spPr>
          <a:xfrm>
            <a:off x="617551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L</a:t>
            </a:r>
            <a:endParaRPr lang="sk-SK" sz="4800" dirty="0"/>
          </a:p>
        </p:txBody>
      </p:sp>
      <p:sp>
        <p:nvSpPr>
          <p:cNvPr id="3" name="Zaoblený obdĺžnik 2"/>
          <p:cNvSpPr/>
          <p:nvPr/>
        </p:nvSpPr>
        <p:spPr>
          <a:xfrm>
            <a:off x="687787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E</a:t>
            </a:r>
          </a:p>
        </p:txBody>
      </p:sp>
      <p:sp>
        <p:nvSpPr>
          <p:cNvPr id="4" name="Zaoblený obdĺžnik 3"/>
          <p:cNvSpPr/>
          <p:nvPr/>
        </p:nvSpPr>
        <p:spPr>
          <a:xfrm>
            <a:off x="758024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K</a:t>
            </a:r>
          </a:p>
        </p:txBody>
      </p:sp>
      <p:sp>
        <p:nvSpPr>
          <p:cNvPr id="5" name="Zaoblený obdĺžnik 4"/>
          <p:cNvSpPr/>
          <p:nvPr/>
        </p:nvSpPr>
        <p:spPr>
          <a:xfrm>
            <a:off x="828260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N</a:t>
            </a:r>
          </a:p>
        </p:txBody>
      </p:sp>
      <p:sp>
        <p:nvSpPr>
          <p:cNvPr id="7" name="Zaoblený obdĺžnik 6"/>
          <p:cNvSpPr/>
          <p:nvPr/>
        </p:nvSpPr>
        <p:spPr>
          <a:xfrm>
            <a:off x="617551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B</a:t>
            </a:r>
            <a:endParaRPr lang="sk-SK" sz="4800" dirty="0"/>
          </a:p>
        </p:txBody>
      </p:sp>
      <p:sp>
        <p:nvSpPr>
          <p:cNvPr id="8" name="Zaoblený obdĺžnik 7"/>
          <p:cNvSpPr/>
          <p:nvPr/>
        </p:nvSpPr>
        <p:spPr>
          <a:xfrm>
            <a:off x="687787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I</a:t>
            </a:r>
            <a:endParaRPr lang="sk-SK" sz="4800" dirty="0"/>
          </a:p>
        </p:txBody>
      </p:sp>
      <p:sp>
        <p:nvSpPr>
          <p:cNvPr id="9" name="Zaoblený obdĺžnik 8"/>
          <p:cNvSpPr/>
          <p:nvPr/>
        </p:nvSpPr>
        <p:spPr>
          <a:xfrm>
            <a:off x="758024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E</a:t>
            </a:r>
          </a:p>
        </p:txBody>
      </p:sp>
      <p:sp>
        <p:nvSpPr>
          <p:cNvPr id="10" name="Zaoblený obdĺžnik 9"/>
          <p:cNvSpPr/>
          <p:nvPr/>
        </p:nvSpPr>
        <p:spPr>
          <a:xfrm>
            <a:off x="828260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L</a:t>
            </a:r>
          </a:p>
        </p:txBody>
      </p:sp>
      <p:sp>
        <p:nvSpPr>
          <p:cNvPr id="11" name="Zaoblený obdĺžnik 10"/>
          <p:cNvSpPr/>
          <p:nvPr/>
        </p:nvSpPr>
        <p:spPr>
          <a:xfrm>
            <a:off x="898497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E</a:t>
            </a:r>
            <a:endParaRPr lang="sk-SK" sz="4800" dirty="0"/>
          </a:p>
        </p:txBody>
      </p:sp>
      <p:sp>
        <p:nvSpPr>
          <p:cNvPr id="13" name="Zaoblený obdĺžnik 12"/>
          <p:cNvSpPr/>
          <p:nvPr/>
        </p:nvSpPr>
        <p:spPr>
          <a:xfrm>
            <a:off x="898497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O</a:t>
            </a:r>
            <a:endParaRPr lang="sk-SK" sz="4800" dirty="0"/>
          </a:p>
        </p:txBody>
      </p:sp>
      <p:pic>
        <p:nvPicPr>
          <p:cNvPr id="7170" name="Picture 2" descr="VÃ½sledok vyhÄ¾adÃ¡vania obrÃ¡zkov pre dopyt LEKNO BIE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358" y="132522"/>
            <a:ext cx="4872658" cy="649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7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ĺžnik 1"/>
          <p:cNvSpPr/>
          <p:nvPr/>
        </p:nvSpPr>
        <p:spPr>
          <a:xfrm>
            <a:off x="617551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T</a:t>
            </a:r>
          </a:p>
        </p:txBody>
      </p:sp>
      <p:sp>
        <p:nvSpPr>
          <p:cNvPr id="3" name="Zaoblený obdĺžnik 2"/>
          <p:cNvSpPr/>
          <p:nvPr/>
        </p:nvSpPr>
        <p:spPr>
          <a:xfrm>
            <a:off x="687787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R</a:t>
            </a:r>
            <a:endParaRPr lang="sk-SK" sz="4800" dirty="0"/>
          </a:p>
        </p:txBody>
      </p:sp>
      <p:sp>
        <p:nvSpPr>
          <p:cNvPr id="4" name="Zaoblený obdĺžnik 3"/>
          <p:cNvSpPr/>
          <p:nvPr/>
        </p:nvSpPr>
        <p:spPr>
          <a:xfrm>
            <a:off x="758024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S</a:t>
            </a:r>
            <a:endParaRPr lang="sk-SK" sz="4800" dirty="0"/>
          </a:p>
        </p:txBody>
      </p:sp>
      <p:sp>
        <p:nvSpPr>
          <p:cNvPr id="5" name="Zaoblený obdĺžnik 4"/>
          <p:cNvSpPr/>
          <p:nvPr/>
        </p:nvSpPr>
        <p:spPr>
          <a:xfrm>
            <a:off x="828260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Ť</a:t>
            </a:r>
            <a:endParaRPr lang="sk-SK" sz="4800" dirty="0"/>
          </a:p>
        </p:txBody>
      </p:sp>
      <p:sp>
        <p:nvSpPr>
          <p:cNvPr id="7" name="Zaoblený obdĺžnik 6"/>
          <p:cNvSpPr/>
          <p:nvPr/>
        </p:nvSpPr>
        <p:spPr>
          <a:xfrm>
            <a:off x="617551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O</a:t>
            </a:r>
          </a:p>
        </p:txBody>
      </p:sp>
      <p:sp>
        <p:nvSpPr>
          <p:cNvPr id="8" name="Zaoblený obdĺžnik 7"/>
          <p:cNvSpPr/>
          <p:nvPr/>
        </p:nvSpPr>
        <p:spPr>
          <a:xfrm>
            <a:off x="687787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B</a:t>
            </a:r>
            <a:endParaRPr lang="sk-SK" sz="4800" dirty="0"/>
          </a:p>
        </p:txBody>
      </p:sp>
      <p:sp>
        <p:nvSpPr>
          <p:cNvPr id="9" name="Zaoblený obdĺžnik 8"/>
          <p:cNvSpPr/>
          <p:nvPr/>
        </p:nvSpPr>
        <p:spPr>
          <a:xfrm>
            <a:off x="758024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Y</a:t>
            </a:r>
            <a:endParaRPr lang="sk-SK" sz="4800" dirty="0"/>
          </a:p>
        </p:txBody>
      </p:sp>
      <p:sp>
        <p:nvSpPr>
          <p:cNvPr id="10" name="Zaoblený obdĺžnik 9"/>
          <p:cNvSpPr/>
          <p:nvPr/>
        </p:nvSpPr>
        <p:spPr>
          <a:xfrm>
            <a:off x="828260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Č</a:t>
            </a:r>
            <a:endParaRPr lang="sk-SK" sz="4800" dirty="0"/>
          </a:p>
        </p:txBody>
      </p:sp>
      <p:sp>
        <p:nvSpPr>
          <p:cNvPr id="11" name="Zaoblený obdĺžnik 10"/>
          <p:cNvSpPr/>
          <p:nvPr/>
        </p:nvSpPr>
        <p:spPr>
          <a:xfrm>
            <a:off x="898497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A</a:t>
            </a:r>
          </a:p>
        </p:txBody>
      </p:sp>
      <p:sp>
        <p:nvSpPr>
          <p:cNvPr id="14" name="Zaoblený obdĺžnik 13"/>
          <p:cNvSpPr/>
          <p:nvPr/>
        </p:nvSpPr>
        <p:spPr>
          <a:xfrm>
            <a:off x="968733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J</a:t>
            </a:r>
          </a:p>
        </p:txBody>
      </p:sp>
      <p:sp>
        <p:nvSpPr>
          <p:cNvPr id="15" name="Zaoblený obdĺžnik 14"/>
          <p:cNvSpPr/>
          <p:nvPr/>
        </p:nvSpPr>
        <p:spPr>
          <a:xfrm>
            <a:off x="1038970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N</a:t>
            </a:r>
          </a:p>
        </p:txBody>
      </p:sp>
      <p:sp>
        <p:nvSpPr>
          <p:cNvPr id="16" name="Zaoblený obdĺžnik 15"/>
          <p:cNvSpPr/>
          <p:nvPr/>
        </p:nvSpPr>
        <p:spPr>
          <a:xfrm>
            <a:off x="1109206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Á</a:t>
            </a:r>
            <a:endParaRPr lang="sk-SK" sz="4800" dirty="0"/>
          </a:p>
        </p:txBody>
      </p:sp>
      <p:pic>
        <p:nvPicPr>
          <p:cNvPr id="8194" name="Picture 2" descr="VÃ½sledok vyhÄ¾adÃ¡vania obrÃ¡zkov pre dopyt TRSÅ¤ OBYÄAJNÃ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069" y="146394"/>
            <a:ext cx="5887417" cy="639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745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Ã½sledok vyhÄ¾adÃ¡vania obrÃ¡zkov pre dopyt KAPOR OBYÄAJNÃ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165" y="1306996"/>
            <a:ext cx="74676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ĺžnik 1"/>
          <p:cNvSpPr/>
          <p:nvPr/>
        </p:nvSpPr>
        <p:spPr>
          <a:xfrm>
            <a:off x="617551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K</a:t>
            </a:r>
            <a:endParaRPr lang="sk-SK" sz="4800" dirty="0"/>
          </a:p>
        </p:txBody>
      </p:sp>
      <p:sp>
        <p:nvSpPr>
          <p:cNvPr id="3" name="Zaoblený obdĺžnik 2"/>
          <p:cNvSpPr/>
          <p:nvPr/>
        </p:nvSpPr>
        <p:spPr>
          <a:xfrm>
            <a:off x="687787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A</a:t>
            </a:r>
          </a:p>
        </p:txBody>
      </p:sp>
      <p:sp>
        <p:nvSpPr>
          <p:cNvPr id="4" name="Zaoblený obdĺžnik 3"/>
          <p:cNvSpPr/>
          <p:nvPr/>
        </p:nvSpPr>
        <p:spPr>
          <a:xfrm>
            <a:off x="758024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P</a:t>
            </a:r>
          </a:p>
        </p:txBody>
      </p:sp>
      <p:sp>
        <p:nvSpPr>
          <p:cNvPr id="5" name="Zaoblený obdĺžnik 4"/>
          <p:cNvSpPr/>
          <p:nvPr/>
        </p:nvSpPr>
        <p:spPr>
          <a:xfrm>
            <a:off x="828260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O</a:t>
            </a:r>
          </a:p>
        </p:txBody>
      </p:sp>
      <p:sp>
        <p:nvSpPr>
          <p:cNvPr id="7" name="Zaoblený obdĺžnik 6"/>
          <p:cNvSpPr/>
          <p:nvPr/>
        </p:nvSpPr>
        <p:spPr>
          <a:xfrm>
            <a:off x="617551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O</a:t>
            </a:r>
          </a:p>
        </p:txBody>
      </p:sp>
      <p:sp>
        <p:nvSpPr>
          <p:cNvPr id="8" name="Zaoblený obdĺžnik 7"/>
          <p:cNvSpPr/>
          <p:nvPr/>
        </p:nvSpPr>
        <p:spPr>
          <a:xfrm>
            <a:off x="687787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B</a:t>
            </a:r>
            <a:endParaRPr lang="sk-SK" sz="4800" dirty="0"/>
          </a:p>
        </p:txBody>
      </p:sp>
      <p:sp>
        <p:nvSpPr>
          <p:cNvPr id="9" name="Zaoblený obdĺžnik 8"/>
          <p:cNvSpPr/>
          <p:nvPr/>
        </p:nvSpPr>
        <p:spPr>
          <a:xfrm>
            <a:off x="758024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Y</a:t>
            </a:r>
            <a:endParaRPr lang="sk-SK" sz="4800" dirty="0"/>
          </a:p>
        </p:txBody>
      </p:sp>
      <p:sp>
        <p:nvSpPr>
          <p:cNvPr id="10" name="Zaoblený obdĺžnik 9"/>
          <p:cNvSpPr/>
          <p:nvPr/>
        </p:nvSpPr>
        <p:spPr>
          <a:xfrm>
            <a:off x="828260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Č</a:t>
            </a:r>
            <a:endParaRPr lang="sk-SK" sz="4800" dirty="0"/>
          </a:p>
        </p:txBody>
      </p:sp>
      <p:sp>
        <p:nvSpPr>
          <p:cNvPr id="11" name="Zaoblený obdĺžnik 10"/>
          <p:cNvSpPr/>
          <p:nvPr/>
        </p:nvSpPr>
        <p:spPr>
          <a:xfrm>
            <a:off x="898497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A</a:t>
            </a:r>
          </a:p>
        </p:txBody>
      </p:sp>
      <p:sp>
        <p:nvSpPr>
          <p:cNvPr id="14" name="Zaoblený obdĺžnik 13"/>
          <p:cNvSpPr/>
          <p:nvPr/>
        </p:nvSpPr>
        <p:spPr>
          <a:xfrm>
            <a:off x="968733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J</a:t>
            </a:r>
          </a:p>
        </p:txBody>
      </p:sp>
      <p:sp>
        <p:nvSpPr>
          <p:cNvPr id="15" name="Zaoblený obdĺžnik 14"/>
          <p:cNvSpPr/>
          <p:nvPr/>
        </p:nvSpPr>
        <p:spPr>
          <a:xfrm>
            <a:off x="1038970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N</a:t>
            </a:r>
          </a:p>
        </p:txBody>
      </p:sp>
      <p:sp>
        <p:nvSpPr>
          <p:cNvPr id="16" name="Zaoblený obdĺžnik 15"/>
          <p:cNvSpPr/>
          <p:nvPr/>
        </p:nvSpPr>
        <p:spPr>
          <a:xfrm>
            <a:off x="1109206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Ý</a:t>
            </a:r>
          </a:p>
        </p:txBody>
      </p:sp>
      <p:sp>
        <p:nvSpPr>
          <p:cNvPr id="17" name="Zaoblený obdĺžnik 16"/>
          <p:cNvSpPr/>
          <p:nvPr/>
        </p:nvSpPr>
        <p:spPr>
          <a:xfrm>
            <a:off x="898497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R</a:t>
            </a:r>
            <a:endParaRPr lang="sk-SK" sz="4800" dirty="0"/>
          </a:p>
        </p:txBody>
      </p:sp>
    </p:spTree>
    <p:extLst>
      <p:ext uri="{BB962C8B-B14F-4D97-AF65-F5344CB8AC3E}">
        <p14:creationId xmlns:p14="http://schemas.microsoft.com/office/powerpoint/2010/main" xmlns="" val="356389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Ã½sledok vyhÄ¾adÃ¡vania obrÃ¡zkov pre dopyt Å Å¤UKA OBYÄAJNÃ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416" b="29400"/>
          <a:stretch/>
        </p:blipFill>
        <p:spPr bwMode="auto">
          <a:xfrm>
            <a:off x="201682" y="2544418"/>
            <a:ext cx="8859034" cy="37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ĺžnik 1"/>
          <p:cNvSpPr/>
          <p:nvPr/>
        </p:nvSpPr>
        <p:spPr>
          <a:xfrm>
            <a:off x="617551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Š</a:t>
            </a:r>
          </a:p>
        </p:txBody>
      </p:sp>
      <p:sp>
        <p:nvSpPr>
          <p:cNvPr id="3" name="Zaoblený obdĺžnik 2"/>
          <p:cNvSpPr/>
          <p:nvPr/>
        </p:nvSpPr>
        <p:spPr>
          <a:xfrm>
            <a:off x="687787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Ť</a:t>
            </a:r>
            <a:endParaRPr lang="sk-SK" sz="4800" dirty="0"/>
          </a:p>
        </p:txBody>
      </p:sp>
      <p:sp>
        <p:nvSpPr>
          <p:cNvPr id="4" name="Zaoblený obdĺžnik 3"/>
          <p:cNvSpPr/>
          <p:nvPr/>
        </p:nvSpPr>
        <p:spPr>
          <a:xfrm>
            <a:off x="758024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U</a:t>
            </a:r>
          </a:p>
        </p:txBody>
      </p:sp>
      <p:sp>
        <p:nvSpPr>
          <p:cNvPr id="5" name="Zaoblený obdĺžnik 4"/>
          <p:cNvSpPr/>
          <p:nvPr/>
        </p:nvSpPr>
        <p:spPr>
          <a:xfrm>
            <a:off x="828260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K</a:t>
            </a:r>
            <a:endParaRPr lang="sk-SK" sz="4800" dirty="0"/>
          </a:p>
        </p:txBody>
      </p:sp>
      <p:sp>
        <p:nvSpPr>
          <p:cNvPr id="7" name="Zaoblený obdĺžnik 6"/>
          <p:cNvSpPr/>
          <p:nvPr/>
        </p:nvSpPr>
        <p:spPr>
          <a:xfrm>
            <a:off x="617551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O</a:t>
            </a:r>
          </a:p>
        </p:txBody>
      </p:sp>
      <p:sp>
        <p:nvSpPr>
          <p:cNvPr id="8" name="Zaoblený obdĺžnik 7"/>
          <p:cNvSpPr/>
          <p:nvPr/>
        </p:nvSpPr>
        <p:spPr>
          <a:xfrm>
            <a:off x="687787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B</a:t>
            </a:r>
            <a:endParaRPr lang="sk-SK" sz="4800" dirty="0"/>
          </a:p>
        </p:txBody>
      </p:sp>
      <p:sp>
        <p:nvSpPr>
          <p:cNvPr id="9" name="Zaoblený obdĺžnik 8"/>
          <p:cNvSpPr/>
          <p:nvPr/>
        </p:nvSpPr>
        <p:spPr>
          <a:xfrm>
            <a:off x="758024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Y</a:t>
            </a:r>
            <a:endParaRPr lang="sk-SK" sz="4800" dirty="0"/>
          </a:p>
        </p:txBody>
      </p:sp>
      <p:sp>
        <p:nvSpPr>
          <p:cNvPr id="10" name="Zaoblený obdĺžnik 9"/>
          <p:cNvSpPr/>
          <p:nvPr/>
        </p:nvSpPr>
        <p:spPr>
          <a:xfrm>
            <a:off x="828260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Č</a:t>
            </a:r>
            <a:endParaRPr lang="sk-SK" sz="4800" dirty="0"/>
          </a:p>
        </p:txBody>
      </p:sp>
      <p:sp>
        <p:nvSpPr>
          <p:cNvPr id="11" name="Zaoblený obdĺžnik 10"/>
          <p:cNvSpPr/>
          <p:nvPr/>
        </p:nvSpPr>
        <p:spPr>
          <a:xfrm>
            <a:off x="898497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A</a:t>
            </a:r>
          </a:p>
        </p:txBody>
      </p:sp>
      <p:sp>
        <p:nvSpPr>
          <p:cNvPr id="14" name="Zaoblený obdĺžnik 13"/>
          <p:cNvSpPr/>
          <p:nvPr/>
        </p:nvSpPr>
        <p:spPr>
          <a:xfrm>
            <a:off x="968733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J</a:t>
            </a:r>
          </a:p>
        </p:txBody>
      </p:sp>
      <p:sp>
        <p:nvSpPr>
          <p:cNvPr id="15" name="Zaoblený obdĺžnik 14"/>
          <p:cNvSpPr/>
          <p:nvPr/>
        </p:nvSpPr>
        <p:spPr>
          <a:xfrm>
            <a:off x="1038970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N</a:t>
            </a:r>
          </a:p>
        </p:txBody>
      </p:sp>
      <p:sp>
        <p:nvSpPr>
          <p:cNvPr id="16" name="Zaoblený obdĺžnik 15"/>
          <p:cNvSpPr/>
          <p:nvPr/>
        </p:nvSpPr>
        <p:spPr>
          <a:xfrm>
            <a:off x="1109206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Á</a:t>
            </a:r>
            <a:endParaRPr lang="sk-SK" sz="4800" dirty="0"/>
          </a:p>
        </p:txBody>
      </p:sp>
      <p:sp>
        <p:nvSpPr>
          <p:cNvPr id="17" name="Zaoblený obdĺžnik 16"/>
          <p:cNvSpPr/>
          <p:nvPr/>
        </p:nvSpPr>
        <p:spPr>
          <a:xfrm>
            <a:off x="898497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xmlns="" val="248923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ĺžnik 1"/>
          <p:cNvSpPr/>
          <p:nvPr/>
        </p:nvSpPr>
        <p:spPr>
          <a:xfrm>
            <a:off x="617551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K</a:t>
            </a:r>
          </a:p>
        </p:txBody>
      </p:sp>
      <p:sp>
        <p:nvSpPr>
          <p:cNvPr id="3" name="Zaoblený obdĺžnik 2"/>
          <p:cNvSpPr/>
          <p:nvPr/>
        </p:nvSpPr>
        <p:spPr>
          <a:xfrm>
            <a:off x="687787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A</a:t>
            </a:r>
            <a:endParaRPr lang="sk-SK" sz="4800" dirty="0"/>
          </a:p>
        </p:txBody>
      </p:sp>
      <p:sp>
        <p:nvSpPr>
          <p:cNvPr id="4" name="Zaoblený obdĺžnik 3"/>
          <p:cNvSpPr/>
          <p:nvPr/>
        </p:nvSpPr>
        <p:spPr>
          <a:xfrm>
            <a:off x="758024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Č</a:t>
            </a:r>
            <a:endParaRPr lang="sk-SK" sz="4800" dirty="0"/>
          </a:p>
        </p:txBody>
      </p:sp>
      <p:sp>
        <p:nvSpPr>
          <p:cNvPr id="5" name="Zaoblený obdĺžnik 4"/>
          <p:cNvSpPr/>
          <p:nvPr/>
        </p:nvSpPr>
        <p:spPr>
          <a:xfrm>
            <a:off x="828260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I</a:t>
            </a:r>
            <a:endParaRPr lang="sk-SK" sz="4800" dirty="0"/>
          </a:p>
        </p:txBody>
      </p:sp>
      <p:sp>
        <p:nvSpPr>
          <p:cNvPr id="7" name="Zaoblený obdĺžnik 6"/>
          <p:cNvSpPr/>
          <p:nvPr/>
        </p:nvSpPr>
        <p:spPr>
          <a:xfrm>
            <a:off x="617551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D</a:t>
            </a:r>
          </a:p>
        </p:txBody>
      </p:sp>
      <p:sp>
        <p:nvSpPr>
          <p:cNvPr id="8" name="Zaoblený obdĺžnik 7"/>
          <p:cNvSpPr/>
          <p:nvPr/>
        </p:nvSpPr>
        <p:spPr>
          <a:xfrm>
            <a:off x="687787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I</a:t>
            </a:r>
            <a:endParaRPr lang="sk-SK" sz="4800" dirty="0"/>
          </a:p>
        </p:txBody>
      </p:sp>
      <p:sp>
        <p:nvSpPr>
          <p:cNvPr id="9" name="Zaoblený obdĺžnik 8"/>
          <p:cNvSpPr/>
          <p:nvPr/>
        </p:nvSpPr>
        <p:spPr>
          <a:xfrm>
            <a:off x="7580244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V</a:t>
            </a:r>
            <a:endParaRPr lang="sk-SK" sz="4800" dirty="0"/>
          </a:p>
        </p:txBody>
      </p:sp>
      <p:sp>
        <p:nvSpPr>
          <p:cNvPr id="10" name="Zaoblený obdĺžnik 9"/>
          <p:cNvSpPr/>
          <p:nvPr/>
        </p:nvSpPr>
        <p:spPr>
          <a:xfrm>
            <a:off x="8282609" y="2193236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Á</a:t>
            </a:r>
            <a:endParaRPr lang="sk-SK" sz="4800" dirty="0"/>
          </a:p>
        </p:txBody>
      </p:sp>
      <p:sp>
        <p:nvSpPr>
          <p:cNvPr id="13" name="Zaoblený obdĺžnik 12"/>
          <p:cNvSpPr/>
          <p:nvPr/>
        </p:nvSpPr>
        <p:spPr>
          <a:xfrm>
            <a:off x="898497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C</a:t>
            </a:r>
          </a:p>
        </p:txBody>
      </p:sp>
      <p:sp>
        <p:nvSpPr>
          <p:cNvPr id="14" name="Zaoblený obdĺžnik 13"/>
          <p:cNvSpPr/>
          <p:nvPr/>
        </p:nvSpPr>
        <p:spPr>
          <a:xfrm>
            <a:off x="968733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A</a:t>
            </a:r>
            <a:endParaRPr lang="sk-SK" sz="4800" dirty="0"/>
          </a:p>
        </p:txBody>
      </p:sp>
      <p:pic>
        <p:nvPicPr>
          <p:cNvPr id="11266" name="Picture 2" descr="VÃ½sledok vyhÄ¾adÃ¡vania obrÃ¡zkov pre dopyt KAÄICA DIVÃ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4" y="462169"/>
            <a:ext cx="5953679" cy="595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373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Ã½sledok vyhÄ¾adÃ¡vania obrÃ¡zkov pre dopyt KOMÃ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026" y="220318"/>
            <a:ext cx="9144000" cy="612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ĺžnik 1"/>
          <p:cNvSpPr/>
          <p:nvPr/>
        </p:nvSpPr>
        <p:spPr>
          <a:xfrm>
            <a:off x="617551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K</a:t>
            </a:r>
          </a:p>
        </p:txBody>
      </p:sp>
      <p:sp>
        <p:nvSpPr>
          <p:cNvPr id="3" name="Zaoblený obdĺžnik 2"/>
          <p:cNvSpPr/>
          <p:nvPr/>
        </p:nvSpPr>
        <p:spPr>
          <a:xfrm>
            <a:off x="687787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O</a:t>
            </a:r>
          </a:p>
        </p:txBody>
      </p:sp>
      <p:sp>
        <p:nvSpPr>
          <p:cNvPr id="4" name="Zaoblený obdĺžnik 3"/>
          <p:cNvSpPr/>
          <p:nvPr/>
        </p:nvSpPr>
        <p:spPr>
          <a:xfrm>
            <a:off x="758024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M</a:t>
            </a:r>
          </a:p>
        </p:txBody>
      </p:sp>
      <p:sp>
        <p:nvSpPr>
          <p:cNvPr id="5" name="Zaoblený obdĺžnik 4"/>
          <p:cNvSpPr/>
          <p:nvPr/>
        </p:nvSpPr>
        <p:spPr>
          <a:xfrm>
            <a:off x="828260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Á</a:t>
            </a:r>
          </a:p>
        </p:txBody>
      </p:sp>
      <p:sp>
        <p:nvSpPr>
          <p:cNvPr id="13" name="Zaoblený obdĺžnik 12"/>
          <p:cNvSpPr/>
          <p:nvPr/>
        </p:nvSpPr>
        <p:spPr>
          <a:xfrm>
            <a:off x="898497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R</a:t>
            </a:r>
            <a:endParaRPr lang="sk-SK" sz="4800" dirty="0"/>
          </a:p>
        </p:txBody>
      </p:sp>
    </p:spTree>
    <p:extLst>
      <p:ext uri="{BB962C8B-B14F-4D97-AF65-F5344CB8AC3E}">
        <p14:creationId xmlns:p14="http://schemas.microsoft.com/office/powerpoint/2010/main" xmlns="" val="333461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Ã½sledok vyhÄ¾adÃ¡vania obrÃ¡zkov pre dopyt water wallpaper powerpoi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783"/>
          <a:stretch/>
        </p:blipFill>
        <p:spPr bwMode="auto">
          <a:xfrm>
            <a:off x="0" y="0"/>
            <a:ext cx="12192000" cy="687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Ã½sledok vyhÄ¾adÃ¡vania obrÃ¡zkov pre dopyt watering plant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2993" y="3208327"/>
            <a:ext cx="4446104" cy="333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19353"/>
            <a:ext cx="10515600" cy="1325563"/>
          </a:xfrm>
        </p:spPr>
        <p:txBody>
          <a:bodyPr/>
          <a:lstStyle/>
          <a:p>
            <a:r>
              <a:rPr lang="sk-SK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Voda</a:t>
            </a:r>
            <a:endParaRPr lang="sk-SK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0189" y="2199504"/>
            <a:ext cx="10515600" cy="1601787"/>
          </a:xfrm>
        </p:spPr>
        <p:txBody>
          <a:bodyPr>
            <a:normAutofit/>
          </a:bodyPr>
          <a:lstStyle/>
          <a:p>
            <a:r>
              <a:rPr lang="sk-SK" sz="3200" dirty="0" smtClean="0"/>
              <a:t>Voda je najdôležitejšia látka v prírode.</a:t>
            </a:r>
          </a:p>
          <a:p>
            <a:r>
              <a:rPr lang="sk-SK" sz="3200" dirty="0"/>
              <a:t>B</a:t>
            </a:r>
            <a:r>
              <a:rPr lang="sk-SK" sz="3200" dirty="0" smtClean="0"/>
              <a:t>ez vody by neprežili </a:t>
            </a:r>
            <a:r>
              <a:rPr lang="sk-SK" sz="3200" dirty="0" smtClean="0"/>
              <a:t>rastliny ani živočíchy </a:t>
            </a:r>
            <a:endParaRPr lang="sk-SK" sz="3200" dirty="0" smtClean="0"/>
          </a:p>
        </p:txBody>
      </p:sp>
      <p:pic>
        <p:nvPicPr>
          <p:cNvPr id="1032" name="Picture 8" descr="VÃ½sledok vyhÄ¾adÃ¡vania obrÃ¡zkov pre dopyt drink water animal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312920"/>
            <a:ext cx="5112611" cy="287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881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VÃ½sledok vyhÄ¾adÃ¡vania obrÃ¡zkov pre dopyt vÃ¡Å¾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353" y="120828"/>
            <a:ext cx="8521063" cy="657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ĺžnik 1"/>
          <p:cNvSpPr/>
          <p:nvPr/>
        </p:nvSpPr>
        <p:spPr>
          <a:xfrm>
            <a:off x="617551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V</a:t>
            </a:r>
            <a:endParaRPr lang="sk-SK" sz="4800" dirty="0"/>
          </a:p>
        </p:txBody>
      </p:sp>
      <p:sp>
        <p:nvSpPr>
          <p:cNvPr id="3" name="Zaoblený obdĺžnik 2"/>
          <p:cNvSpPr/>
          <p:nvPr/>
        </p:nvSpPr>
        <p:spPr>
          <a:xfrm>
            <a:off x="687787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Á</a:t>
            </a:r>
            <a:endParaRPr lang="sk-SK" sz="4800" dirty="0"/>
          </a:p>
        </p:txBody>
      </p:sp>
      <p:sp>
        <p:nvSpPr>
          <p:cNvPr id="4" name="Zaoblený obdĺžnik 3"/>
          <p:cNvSpPr/>
          <p:nvPr/>
        </p:nvSpPr>
        <p:spPr>
          <a:xfrm>
            <a:off x="758024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Ž</a:t>
            </a:r>
            <a:endParaRPr lang="sk-SK" sz="4800" dirty="0"/>
          </a:p>
        </p:txBody>
      </p:sp>
      <p:sp>
        <p:nvSpPr>
          <p:cNvPr id="5" name="Zaoblený obdĺžnik 4"/>
          <p:cNvSpPr/>
          <p:nvPr/>
        </p:nvSpPr>
        <p:spPr>
          <a:xfrm>
            <a:off x="8282609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 smtClean="0"/>
              <a:t>K</a:t>
            </a:r>
            <a:endParaRPr lang="sk-SK" sz="4800" dirty="0"/>
          </a:p>
        </p:txBody>
      </p:sp>
      <p:sp>
        <p:nvSpPr>
          <p:cNvPr id="13" name="Zaoblený obdĺžnik 12"/>
          <p:cNvSpPr/>
          <p:nvPr/>
        </p:nvSpPr>
        <p:spPr>
          <a:xfrm>
            <a:off x="8984974" y="1113183"/>
            <a:ext cx="636104" cy="940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xmlns="" val="262288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Zdroje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>
                <a:hlinkClick r:id="rId2"/>
              </a:rPr>
              <a:t>https://www.svet-zdravia.sk/clanky/voda-zaklad-zivota</a:t>
            </a:r>
            <a:endParaRPr lang="sk-SK" dirty="0" smtClean="0"/>
          </a:p>
          <a:p>
            <a:r>
              <a:rPr lang="sk-SK" dirty="0" smtClean="0">
                <a:hlinkClick r:id="rId3"/>
              </a:rPr>
              <a:t>https://www.aktuality.sk/clanok/544529/ako-dlho-prezije-clovek-bez-vody/</a:t>
            </a:r>
            <a:endParaRPr lang="sk-SK" dirty="0" smtClean="0"/>
          </a:p>
          <a:p>
            <a:r>
              <a:rPr lang="sk-SK" dirty="0" smtClean="0">
                <a:hlinkClick r:id="rId4"/>
              </a:rPr>
              <a:t>https://sk.wikipedia.org/wiki/Voda</a:t>
            </a:r>
            <a:endParaRPr lang="sk-SK" dirty="0" smtClean="0"/>
          </a:p>
          <a:p>
            <a:r>
              <a:rPr lang="sk-SK" dirty="0">
                <a:hlinkClick r:id="rId5"/>
              </a:rPr>
              <a:t>http://</a:t>
            </a:r>
            <a:r>
              <a:rPr lang="sk-SK" dirty="0" smtClean="0">
                <a:hlinkClick r:id="rId5"/>
              </a:rPr>
              <a:t>www.oskole.sk</a:t>
            </a:r>
            <a:endParaRPr lang="sk-SK" dirty="0" smtClean="0"/>
          </a:p>
          <a:p>
            <a:r>
              <a:rPr lang="sk-SK" dirty="0"/>
              <a:t>R. </a:t>
            </a:r>
            <a:r>
              <a:rPr lang="sk-SK" dirty="0" err="1"/>
              <a:t>Dobišová</a:t>
            </a:r>
            <a:r>
              <a:rPr lang="sk-SK" dirty="0"/>
              <a:t> </a:t>
            </a:r>
            <a:r>
              <a:rPr lang="sk-SK" dirty="0" err="1" smtClean="0"/>
              <a:t>Adame</a:t>
            </a:r>
            <a:r>
              <a:rPr lang="sk-SK" dirty="0" smtClean="0"/>
              <a:t>, </a:t>
            </a:r>
            <a:r>
              <a:rPr lang="sk-SK" dirty="0"/>
              <a:t>O. Kováčiková: Prírodoveda pre štvrtákov</a:t>
            </a:r>
          </a:p>
        </p:txBody>
      </p:sp>
    </p:spTree>
    <p:extLst>
      <p:ext uri="{BB962C8B-B14F-4D97-AF65-F5344CB8AC3E}">
        <p14:creationId xmlns:p14="http://schemas.microsoft.com/office/powerpoint/2010/main" xmlns="" val="261838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Ã½sledok vyhÄ¾adÃ¡vania obrÃ¡zkov pre dopyt water wallpaper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4504" y="19877"/>
            <a:ext cx="9117496" cy="683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1446" y="169817"/>
            <a:ext cx="10515600" cy="1168809"/>
          </a:xfrm>
        </p:spPr>
        <p:txBody>
          <a:bodyPr/>
          <a:lstStyle/>
          <a:p>
            <a:r>
              <a:rPr lang="sk-SK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Dehydratácia</a:t>
            </a:r>
            <a:endParaRPr lang="sk-SK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Zástupný symbol obsahu 2"/>
          <p:cNvSpPr>
            <a:spLocks noGrp="1"/>
          </p:cNvSpPr>
          <p:nvPr>
            <p:ph idx="1"/>
          </p:nvPr>
        </p:nvSpPr>
        <p:spPr>
          <a:xfrm>
            <a:off x="433252" y="1433739"/>
            <a:ext cx="8941904" cy="4351338"/>
          </a:xfrm>
        </p:spPr>
        <p:txBody>
          <a:bodyPr>
            <a:normAutofit/>
          </a:bodyPr>
          <a:lstStyle/>
          <a:p>
            <a:pPr algn="just"/>
            <a:r>
              <a:rPr lang="sk-SK" dirty="0" smtClean="0"/>
              <a:t>Voda tvorí </a:t>
            </a:r>
            <a:r>
              <a:rPr lang="sk-SK" b="1" dirty="0" smtClean="0"/>
              <a:t>viac ako 50% ľudského tela</a:t>
            </a:r>
            <a:r>
              <a:rPr lang="sk-SK" dirty="0" smtClean="0"/>
              <a:t>.</a:t>
            </a:r>
          </a:p>
          <a:p>
            <a:pPr algn="just"/>
            <a:r>
              <a:rPr lang="sk-SK" dirty="0"/>
              <a:t>D</a:t>
            </a:r>
            <a:r>
              <a:rPr lang="sk-SK" dirty="0" smtClean="0"/>
              <a:t>ehydrovaní ľudia pociťujú </a:t>
            </a:r>
            <a:r>
              <a:rPr lang="sk-SK" b="1" dirty="0" smtClean="0"/>
              <a:t>únavu</a:t>
            </a:r>
            <a:r>
              <a:rPr lang="sk-SK" dirty="0" smtClean="0"/>
              <a:t>, </a:t>
            </a:r>
            <a:r>
              <a:rPr lang="sk-SK" b="1" dirty="0" smtClean="0"/>
              <a:t>trpia závratmi</a:t>
            </a:r>
            <a:r>
              <a:rPr lang="sk-SK" dirty="0"/>
              <a:t>.</a:t>
            </a:r>
            <a:r>
              <a:rPr lang="sk-SK" dirty="0" smtClean="0"/>
              <a:t> </a:t>
            </a:r>
            <a:endParaRPr lang="sk-SK" dirty="0" smtClean="0"/>
          </a:p>
          <a:p>
            <a:pPr algn="just"/>
            <a:r>
              <a:rPr lang="sk-SK" dirty="0" smtClean="0"/>
              <a:t>Ako </a:t>
            </a:r>
            <a:r>
              <a:rPr lang="sk-SK" dirty="0" smtClean="0"/>
              <a:t>prvé zlyhávajú </a:t>
            </a:r>
            <a:r>
              <a:rPr lang="sk-SK" b="1" dirty="0" smtClean="0"/>
              <a:t>obličky</a:t>
            </a:r>
            <a:r>
              <a:rPr lang="sk-SK" dirty="0" smtClean="0"/>
              <a:t> a tak sa začnú rozpútavať toxické procesy. </a:t>
            </a:r>
          </a:p>
          <a:p>
            <a:pPr algn="just"/>
            <a:r>
              <a:rPr lang="sk-SK" dirty="0" smtClean="0"/>
              <a:t>Je dôležité, aby sme dbali o pravidelný pitný režim a mali pri sebe vždy fľašu s vodou.</a:t>
            </a:r>
            <a:endParaRPr lang="sk-SK" dirty="0"/>
          </a:p>
        </p:txBody>
      </p:sp>
      <p:pic>
        <p:nvPicPr>
          <p:cNvPr id="3076" name="Picture 4" descr="VÃ½sledok vyhÄ¾adÃ¡vania obrÃ¡zkov pre dopyt graf zloÅ¾enie Ä¾udskÃ©ho tel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395" b="7561"/>
          <a:stretch/>
        </p:blipFill>
        <p:spPr bwMode="auto">
          <a:xfrm>
            <a:off x="1240972" y="4200939"/>
            <a:ext cx="5519312" cy="265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Ã½sledok vyhÄ¾adÃ¡vania obrÃ¡zkov pre dopyt obliÄk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829" y="3907673"/>
            <a:ext cx="4385009" cy="204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Ã½sledok vyhÄ¾adÃ¡vania obrÃ¡zkov pre dopyt drink water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33289" y="248785"/>
            <a:ext cx="3836642" cy="21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3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Ã½sledok vyhÄ¾adÃ¡vania obrÃ¡zkov pre dopyt water wallpaper powerpoi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783"/>
          <a:stretch/>
        </p:blipFill>
        <p:spPr bwMode="auto">
          <a:xfrm>
            <a:off x="0" y="0"/>
            <a:ext cx="12192000" cy="687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71903" y="2925445"/>
            <a:ext cx="5767379" cy="2574017"/>
          </a:xfrm>
        </p:spPr>
        <p:txBody>
          <a:bodyPr>
            <a:normAutofit/>
          </a:bodyPr>
          <a:lstStyle/>
          <a:p>
            <a:pPr algn="ctr"/>
            <a:r>
              <a:rPr lang="sk-SK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Kolobeh </a:t>
            </a:r>
            <a:r>
              <a:rPr lang="sk-SK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vody</a:t>
            </a:r>
            <a:br>
              <a:rPr lang="sk-SK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sk-SK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sk-SK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 prírode</a:t>
            </a:r>
            <a:endParaRPr lang="sk-SK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124" name="Picture 4" descr="SÃºvisiaci obrÃ¡zo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4438" y="2011680"/>
            <a:ext cx="5070708" cy="440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3482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ok vyhÄ¾adÃ¡vania obrÃ¡zkov pre dopyt water wallpaper powerpoi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80"/>
          <a:stretch/>
        </p:blipFill>
        <p:spPr bwMode="auto">
          <a:xfrm>
            <a:off x="0" y="-39757"/>
            <a:ext cx="12192000" cy="689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5949" y="0"/>
            <a:ext cx="10515600" cy="1045664"/>
          </a:xfrm>
        </p:spPr>
        <p:txBody>
          <a:bodyPr/>
          <a:lstStyle/>
          <a:p>
            <a:pPr algn="ctr"/>
            <a:r>
              <a:rPr lang="sk-SK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Voda na Zemi</a:t>
            </a:r>
            <a:endParaRPr lang="sk-SK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94508" y="1015728"/>
            <a:ext cx="10515600" cy="506758"/>
          </a:xfrm>
        </p:spPr>
        <p:txBody>
          <a:bodyPr/>
          <a:lstStyle/>
          <a:p>
            <a:r>
              <a:rPr lang="sk-SK" dirty="0" smtClean="0"/>
              <a:t>Voda </a:t>
            </a:r>
            <a:r>
              <a:rPr lang="sk-SK" dirty="0"/>
              <a:t>sa </a:t>
            </a:r>
            <a:r>
              <a:rPr lang="sk-SK" dirty="0" smtClean="0"/>
              <a:t>na Zemi nachádza v </a:t>
            </a:r>
            <a:r>
              <a:rPr lang="sk-SK" dirty="0"/>
              <a:t>troch </a:t>
            </a:r>
            <a:r>
              <a:rPr lang="sk-SK" dirty="0" smtClean="0"/>
              <a:t>skupenstvách</a:t>
            </a:r>
            <a:r>
              <a:rPr lang="sk-SK" dirty="0"/>
              <a:t>. </a:t>
            </a:r>
            <a:endParaRPr lang="sk-SK" dirty="0" smtClean="0"/>
          </a:p>
        </p:txBody>
      </p:sp>
      <p:pic>
        <p:nvPicPr>
          <p:cNvPr id="4098" name="Picture 2" descr="VÃ½sledok vyhÄ¾adÃ¡vania obrÃ¡zkov pre dopyt 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553" y="2267071"/>
            <a:ext cx="2862469" cy="19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Ã½sledok vyhÄ¾adÃ¡vania obrÃ¡zkov pre dopyt wa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8787" y="2280131"/>
            <a:ext cx="2879173" cy="191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7416" y="2293195"/>
            <a:ext cx="3220278" cy="1908313"/>
          </a:xfrm>
          <a:prstGeom prst="rect">
            <a:avLst/>
          </a:prstGeom>
        </p:spPr>
      </p:pic>
      <p:sp>
        <p:nvSpPr>
          <p:cNvPr id="6" name="Zaoblený obdĺžnik 5"/>
          <p:cNvSpPr/>
          <p:nvPr/>
        </p:nvSpPr>
        <p:spPr>
          <a:xfrm>
            <a:off x="838200" y="4346713"/>
            <a:ext cx="540026" cy="728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dirty="0" smtClean="0"/>
              <a:t>Ľ</a:t>
            </a:r>
            <a:endParaRPr lang="sk-SK" sz="4000" dirty="0"/>
          </a:p>
        </p:txBody>
      </p:sp>
      <p:sp>
        <p:nvSpPr>
          <p:cNvPr id="10" name="Zaoblený obdĺžnik 9"/>
          <p:cNvSpPr/>
          <p:nvPr/>
        </p:nvSpPr>
        <p:spPr>
          <a:xfrm>
            <a:off x="1444487" y="4346713"/>
            <a:ext cx="540026" cy="728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dirty="0" smtClean="0"/>
              <a:t>A</a:t>
            </a:r>
            <a:endParaRPr lang="sk-SK" sz="4000" dirty="0"/>
          </a:p>
        </p:txBody>
      </p:sp>
      <p:sp>
        <p:nvSpPr>
          <p:cNvPr id="11" name="Zaoblený obdĺžnik 10"/>
          <p:cNvSpPr/>
          <p:nvPr/>
        </p:nvSpPr>
        <p:spPr>
          <a:xfrm>
            <a:off x="2050774" y="4346713"/>
            <a:ext cx="540026" cy="728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dirty="0" smtClean="0"/>
              <a:t>D</a:t>
            </a:r>
            <a:endParaRPr lang="sk-SK" sz="4000" dirty="0"/>
          </a:p>
        </p:txBody>
      </p:sp>
      <p:sp>
        <p:nvSpPr>
          <p:cNvPr id="12" name="Zaoblený obdĺžnik 11"/>
          <p:cNvSpPr/>
          <p:nvPr/>
        </p:nvSpPr>
        <p:spPr>
          <a:xfrm>
            <a:off x="3535015" y="4346713"/>
            <a:ext cx="540026" cy="728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dirty="0"/>
              <a:t>V</a:t>
            </a:r>
          </a:p>
        </p:txBody>
      </p:sp>
      <p:sp>
        <p:nvSpPr>
          <p:cNvPr id="13" name="Zaoblený obdĺžnik 12"/>
          <p:cNvSpPr/>
          <p:nvPr/>
        </p:nvSpPr>
        <p:spPr>
          <a:xfrm>
            <a:off x="4141302" y="4346713"/>
            <a:ext cx="540026" cy="728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dirty="0"/>
              <a:t>O</a:t>
            </a:r>
          </a:p>
        </p:txBody>
      </p:sp>
      <p:sp>
        <p:nvSpPr>
          <p:cNvPr id="14" name="Zaoblený obdĺžnik 13"/>
          <p:cNvSpPr/>
          <p:nvPr/>
        </p:nvSpPr>
        <p:spPr>
          <a:xfrm>
            <a:off x="4747589" y="4346713"/>
            <a:ext cx="540026" cy="728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dirty="0" smtClean="0"/>
              <a:t>D</a:t>
            </a:r>
            <a:endParaRPr lang="sk-SK" sz="4000" dirty="0"/>
          </a:p>
        </p:txBody>
      </p:sp>
      <p:sp>
        <p:nvSpPr>
          <p:cNvPr id="15" name="Zaoblený obdĺžnik 14"/>
          <p:cNvSpPr/>
          <p:nvPr/>
        </p:nvSpPr>
        <p:spPr>
          <a:xfrm>
            <a:off x="5348906" y="4346713"/>
            <a:ext cx="540026" cy="728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dirty="0" smtClean="0"/>
              <a:t>A</a:t>
            </a:r>
            <a:endParaRPr lang="sk-SK" sz="4000" dirty="0"/>
          </a:p>
        </p:txBody>
      </p:sp>
      <p:sp>
        <p:nvSpPr>
          <p:cNvPr id="16" name="Zaoblený obdĺžnik 15"/>
          <p:cNvSpPr/>
          <p:nvPr/>
        </p:nvSpPr>
        <p:spPr>
          <a:xfrm>
            <a:off x="6708911" y="4346713"/>
            <a:ext cx="540026" cy="728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dirty="0" smtClean="0"/>
              <a:t>P</a:t>
            </a:r>
            <a:endParaRPr lang="sk-SK" sz="4000" dirty="0"/>
          </a:p>
        </p:txBody>
      </p:sp>
      <p:sp>
        <p:nvSpPr>
          <p:cNvPr id="17" name="Zaoblený obdĺžnik 16"/>
          <p:cNvSpPr/>
          <p:nvPr/>
        </p:nvSpPr>
        <p:spPr>
          <a:xfrm>
            <a:off x="7315198" y="4346713"/>
            <a:ext cx="540026" cy="728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dirty="0" smtClean="0"/>
              <a:t>A</a:t>
            </a:r>
            <a:endParaRPr lang="sk-SK" sz="4000" dirty="0"/>
          </a:p>
        </p:txBody>
      </p:sp>
      <p:sp>
        <p:nvSpPr>
          <p:cNvPr id="18" name="Zaoblený obdĺžnik 17"/>
          <p:cNvSpPr/>
          <p:nvPr/>
        </p:nvSpPr>
        <p:spPr>
          <a:xfrm>
            <a:off x="7921485" y="4346713"/>
            <a:ext cx="540026" cy="728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dirty="0"/>
              <a:t>R</a:t>
            </a:r>
          </a:p>
        </p:txBody>
      </p:sp>
      <p:sp>
        <p:nvSpPr>
          <p:cNvPr id="19" name="Zaoblený obdĺžnik 18"/>
          <p:cNvSpPr/>
          <p:nvPr/>
        </p:nvSpPr>
        <p:spPr>
          <a:xfrm>
            <a:off x="8522802" y="4346713"/>
            <a:ext cx="540026" cy="728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dirty="0" smtClean="0"/>
              <a:t>A</a:t>
            </a:r>
            <a:endParaRPr lang="sk-SK" sz="4000" dirty="0"/>
          </a:p>
        </p:txBody>
      </p:sp>
      <p:sp>
        <p:nvSpPr>
          <p:cNvPr id="20" name="BlokTextu 19"/>
          <p:cNvSpPr txBox="1"/>
          <p:nvPr/>
        </p:nvSpPr>
        <p:spPr>
          <a:xfrm>
            <a:off x="444137" y="1554480"/>
            <a:ext cx="9679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         TUHÉ                   KVAPALNÉ                  PLYNNÉ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xmlns="" val="109310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ok vyhÄ¾adÃ¡vania obrÃ¡zkov pre dopyt water wallpaper powerpoi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80"/>
          <a:stretch/>
        </p:blipFill>
        <p:spPr bwMode="auto">
          <a:xfrm>
            <a:off x="0" y="-39757"/>
            <a:ext cx="12192000" cy="689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Voda na Zemi</a:t>
            </a:r>
            <a:endParaRPr lang="sk-SK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9" name="Graf 8"/>
          <p:cNvGraphicFramePr/>
          <p:nvPr>
            <p:extLst>
              <p:ext uri="{D42A27DB-BD31-4B8C-83A1-F6EECF244321}">
                <p14:modId xmlns:p14="http://schemas.microsoft.com/office/powerpoint/2010/main" xmlns="" val="486263442"/>
              </p:ext>
            </p:extLst>
          </p:nvPr>
        </p:nvGraphicFramePr>
        <p:xfrm>
          <a:off x="1483360" y="1400375"/>
          <a:ext cx="6436139" cy="4068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Obdĺžnik 9"/>
          <p:cNvSpPr/>
          <p:nvPr/>
        </p:nvSpPr>
        <p:spPr>
          <a:xfrm>
            <a:off x="6062127" y="528156"/>
            <a:ext cx="52916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hlinkClick r:id="rId4"/>
              </a:rPr>
              <a:t>https://www.youtube.com/watch?v=UC-Yi1vgGlo</a:t>
            </a:r>
            <a:endParaRPr lang="sk-SK" dirty="0"/>
          </a:p>
        </p:txBody>
      </p:sp>
      <p:sp>
        <p:nvSpPr>
          <p:cNvPr id="12" name="Zástupný symbol obsahu 2"/>
          <p:cNvSpPr>
            <a:spLocks noGrp="1"/>
          </p:cNvSpPr>
          <p:nvPr>
            <p:ph idx="1"/>
          </p:nvPr>
        </p:nvSpPr>
        <p:spPr>
          <a:xfrm>
            <a:off x="5223927" y="532330"/>
            <a:ext cx="872073" cy="41399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sk-SK" sz="2400" dirty="0" smtClean="0"/>
              <a:t>Video: </a:t>
            </a:r>
            <a:endParaRPr lang="sk-SK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100853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Ã½sledok vyhÄ¾adÃ¡vania obrÃ¡zkov pre dopyt water wallpaper powerpoi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783"/>
          <a:stretch/>
        </p:blipFill>
        <p:spPr bwMode="auto">
          <a:xfrm>
            <a:off x="0" y="0"/>
            <a:ext cx="12192000" cy="687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0092"/>
          </a:xfrm>
        </p:spPr>
        <p:txBody>
          <a:bodyPr/>
          <a:lstStyle/>
          <a:p>
            <a:r>
              <a:rPr lang="sk-SK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Oceány</a:t>
            </a:r>
            <a:endParaRPr lang="sk-SK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146" name="Picture 2" descr="Zdroj: http://ocean.navajo.cz/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04" t="5673" r="4441" b="9296"/>
          <a:stretch/>
        </p:blipFill>
        <p:spPr bwMode="auto">
          <a:xfrm>
            <a:off x="145775" y="2027582"/>
            <a:ext cx="4797286" cy="458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ĺžnik 2"/>
          <p:cNvSpPr/>
          <p:nvPr/>
        </p:nvSpPr>
        <p:spPr>
          <a:xfrm>
            <a:off x="4717773" y="2714753"/>
            <a:ext cx="645381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i="0" dirty="0" smtClean="0">
                <a:solidFill>
                  <a:srgbClr val="222222"/>
                </a:solidFill>
                <a:effectLst/>
              </a:rPr>
              <a:t>Svetový oceán pokrýva takmer tri štvrtiny povrchu Zeme.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i="0" dirty="0" smtClean="0">
                <a:solidFill>
                  <a:srgbClr val="222222"/>
                </a:solidFill>
                <a:effectLst/>
              </a:rPr>
              <a:t>Delí sa na päť veľkých častí: </a:t>
            </a:r>
          </a:p>
          <a:p>
            <a:r>
              <a:rPr lang="sk-SK" sz="2800" i="0" u="none" strike="noStrike" dirty="0" smtClean="0">
                <a:solidFill>
                  <a:srgbClr val="0B0080"/>
                </a:solidFill>
                <a:effectLst/>
              </a:rPr>
              <a:t>	- </a:t>
            </a:r>
            <a:r>
              <a:rPr lang="sk-SK" sz="2800" i="0" u="none" strike="noStrike" dirty="0" smtClean="0">
                <a:effectLst/>
              </a:rPr>
              <a:t>Tichý oceán</a:t>
            </a:r>
            <a:r>
              <a:rPr lang="sk-SK" sz="2800" i="0" dirty="0" smtClean="0">
                <a:effectLst/>
              </a:rPr>
              <a:t> (</a:t>
            </a:r>
            <a:r>
              <a:rPr lang="sk-SK" sz="2800" i="0" dirty="0" err="1" smtClean="0">
                <a:effectLst/>
              </a:rPr>
              <a:t>Pacifik</a:t>
            </a:r>
            <a:r>
              <a:rPr lang="sk-SK" sz="2800" i="0" dirty="0" smtClean="0">
                <a:effectLst/>
              </a:rPr>
              <a:t>), </a:t>
            </a:r>
          </a:p>
          <a:p>
            <a:r>
              <a:rPr lang="sk-SK" sz="2800" i="0" u="none" strike="noStrike" dirty="0" smtClean="0">
                <a:effectLst/>
              </a:rPr>
              <a:t>	- Atlantický oceán</a:t>
            </a:r>
            <a:r>
              <a:rPr lang="sk-SK" sz="2800" i="0" dirty="0" smtClean="0">
                <a:effectLst/>
              </a:rPr>
              <a:t>, </a:t>
            </a:r>
          </a:p>
          <a:p>
            <a:r>
              <a:rPr lang="sk-SK" sz="2800" i="0" u="none" strike="noStrike" dirty="0" smtClean="0">
                <a:effectLst/>
              </a:rPr>
              <a:t>	- Indický oceán</a:t>
            </a:r>
            <a:r>
              <a:rPr lang="sk-SK" sz="2800" i="0" dirty="0" smtClean="0">
                <a:effectLst/>
              </a:rPr>
              <a:t>, </a:t>
            </a:r>
          </a:p>
          <a:p>
            <a:r>
              <a:rPr lang="sk-SK" sz="2800" i="0" u="none" strike="noStrike" dirty="0" smtClean="0">
                <a:effectLst/>
              </a:rPr>
              <a:t>	- Severný ľadový oceán,</a:t>
            </a:r>
          </a:p>
          <a:p>
            <a:r>
              <a:rPr lang="sk-SK" sz="2800" i="0" u="none" strike="noStrike" dirty="0" smtClean="0">
                <a:effectLst/>
              </a:rPr>
              <a:t>	- Južný oceán</a:t>
            </a:r>
            <a:endParaRPr lang="sk-SK" sz="28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026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Ã½sledok vyhÄ¾adÃ¡vania obrÃ¡zkov pre dopyt water wallpaper powerpoi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783"/>
          <a:stretch/>
        </p:blipFill>
        <p:spPr bwMode="auto">
          <a:xfrm>
            <a:off x="0" y="0"/>
            <a:ext cx="12192000" cy="687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0092"/>
          </a:xfrm>
        </p:spPr>
        <p:txBody>
          <a:bodyPr/>
          <a:lstStyle/>
          <a:p>
            <a:r>
              <a:rPr lang="sk-SK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Sladká voda</a:t>
            </a:r>
            <a:endParaRPr lang="sk-SK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4717773" y="2714753"/>
            <a:ext cx="645381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sk-SK" sz="2800" i="0" dirty="0" smtClean="0">
                <a:effectLst/>
              </a:rPr>
              <a:t> vyskytuje </a:t>
            </a:r>
            <a:r>
              <a:rPr lang="sk-SK" sz="2800" dirty="0" smtClean="0"/>
              <a:t>sa </a:t>
            </a:r>
            <a:r>
              <a:rPr lang="sk-SK" sz="2800" i="0" dirty="0" smtClean="0">
                <a:effectLst/>
              </a:rPr>
              <a:t>na </a:t>
            </a:r>
            <a:r>
              <a:rPr lang="sk-SK" sz="2800" i="0" dirty="0" smtClean="0">
                <a:effectLst/>
              </a:rPr>
              <a:t>povrchu </a:t>
            </a:r>
            <a:r>
              <a:rPr lang="sk-SK" sz="2800" i="0" dirty="0" smtClean="0">
                <a:effectLst/>
              </a:rPr>
              <a:t>Zeme </a:t>
            </a:r>
            <a:r>
              <a:rPr lang="sk-SK" sz="2800" i="0" dirty="0" smtClean="0">
                <a:effectLst/>
              </a:rPr>
              <a:t>v potokoch, riekach, rybníkoch, jazerách, v </a:t>
            </a:r>
            <a:r>
              <a:rPr lang="sk-SK" sz="2800" i="0" dirty="0" smtClean="0">
                <a:effectLst/>
              </a:rPr>
              <a:t>podzemí</a:t>
            </a:r>
            <a:endParaRPr lang="sk-SK" sz="2800" i="0" dirty="0" smtClean="0">
              <a:effectLst/>
            </a:endParaRPr>
          </a:p>
          <a:p>
            <a:endParaRPr lang="sk-SK" sz="2800" i="0" dirty="0" smtClean="0">
              <a:effectLst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dirty="0" smtClean="0"/>
              <a:t>v</a:t>
            </a:r>
            <a:r>
              <a:rPr lang="sk-SK" sz="2800" i="0" dirty="0" smtClean="0">
                <a:effectLst/>
              </a:rPr>
              <a:t>eľké </a:t>
            </a:r>
            <a:r>
              <a:rPr lang="sk-SK" sz="2800" i="0" dirty="0" smtClean="0">
                <a:effectLst/>
              </a:rPr>
              <a:t>množstvo sladkej vody na Zemi je viazané v ľadovcoch (v Antarktíde a Grónsku</a:t>
            </a:r>
            <a:r>
              <a:rPr lang="sk-SK" sz="2800" i="0" dirty="0" smtClean="0">
                <a:effectLst/>
              </a:rPr>
              <a:t>)</a:t>
            </a:r>
            <a:endParaRPr lang="sk-SK" sz="2800" i="0" dirty="0">
              <a:effectLst/>
            </a:endParaRPr>
          </a:p>
        </p:txBody>
      </p:sp>
      <p:pic>
        <p:nvPicPr>
          <p:cNvPr id="7170" name="Picture 2" descr="VÃ½sledok vyhÄ¾adÃ¡vania obrÃ¡zkov pre dopyt sweet water glacier antarkti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4267199"/>
            <a:ext cx="3464468" cy="243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Ãºvisiaci obrÃ¡z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070" y="2128854"/>
            <a:ext cx="4293703" cy="199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906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Ã½sledok vyhÄ¾adÃ¡vania obrÃ¡zkov pre dopyt water wallpaper powerpoi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783"/>
          <a:stretch/>
        </p:blipFill>
        <p:spPr bwMode="auto">
          <a:xfrm>
            <a:off x="0" y="0"/>
            <a:ext cx="12192000" cy="687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0092"/>
          </a:xfrm>
        </p:spPr>
        <p:txBody>
          <a:bodyPr/>
          <a:lstStyle/>
          <a:p>
            <a:r>
              <a:rPr lang="sk-SK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Vodné spoločenstvo</a:t>
            </a:r>
            <a:endParaRPr lang="sk-SK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4717773" y="2714753"/>
            <a:ext cx="64538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i="0" dirty="0" smtClean="0">
                <a:effectLst/>
              </a:rPr>
              <a:t>Pre mnohé živočíchy je voda životným prostredím.</a:t>
            </a:r>
            <a:endParaRPr lang="sk-SK" sz="2800" i="0" dirty="0">
              <a:effectLst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4717773" y="3961858"/>
            <a:ext cx="545653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i="0" dirty="0" smtClean="0">
                <a:effectLst/>
              </a:rPr>
              <a:t>Je to prírodné spoločenstvo rastlín a živočíchov,</a:t>
            </a:r>
            <a:r>
              <a:rPr lang="sk-SK" sz="2800" dirty="0"/>
              <a:t> </a:t>
            </a:r>
            <a:r>
              <a:rPr lang="sk-SK" sz="2800" dirty="0" smtClean="0"/>
              <a:t>ktoré žijú:</a:t>
            </a:r>
          </a:p>
          <a:p>
            <a:r>
              <a:rPr lang="sk-SK" sz="2800" dirty="0"/>
              <a:t>	</a:t>
            </a:r>
            <a:r>
              <a:rPr lang="sk-SK" sz="2800" dirty="0" smtClean="0"/>
              <a:t>		- </a:t>
            </a:r>
            <a:r>
              <a:rPr lang="sk-SK" sz="2800" dirty="0" smtClean="0">
                <a:solidFill>
                  <a:srgbClr val="FF0000"/>
                </a:solidFill>
              </a:rPr>
              <a:t>vo vode</a:t>
            </a:r>
            <a:r>
              <a:rPr lang="sk-SK" sz="2800" dirty="0" smtClean="0"/>
              <a:t>,</a:t>
            </a:r>
            <a:r>
              <a:rPr lang="sk-SK" sz="28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sk-SK" sz="2800" dirty="0">
                <a:solidFill>
                  <a:srgbClr val="FF0000"/>
                </a:solidFill>
              </a:rPr>
              <a:t>	</a:t>
            </a:r>
            <a:r>
              <a:rPr lang="sk-SK" sz="2800" dirty="0" smtClean="0">
                <a:solidFill>
                  <a:srgbClr val="FF0000"/>
                </a:solidFill>
              </a:rPr>
              <a:t>		</a:t>
            </a:r>
            <a:r>
              <a:rPr lang="sk-SK" sz="2800" dirty="0" smtClean="0"/>
              <a:t>- </a:t>
            </a:r>
            <a:r>
              <a:rPr lang="sk-SK" sz="2800" dirty="0" smtClean="0">
                <a:solidFill>
                  <a:srgbClr val="FF0000"/>
                </a:solidFill>
              </a:rPr>
              <a:t>pri vode</a:t>
            </a:r>
            <a:r>
              <a:rPr lang="sk-SK" sz="2800" dirty="0" smtClean="0"/>
              <a:t>.</a:t>
            </a:r>
            <a:endParaRPr lang="sk-SK" sz="2800" i="0" dirty="0" smtClean="0">
              <a:effectLst/>
            </a:endParaRPr>
          </a:p>
        </p:txBody>
      </p:sp>
      <p:pic>
        <p:nvPicPr>
          <p:cNvPr id="1026" name="Picture 2" descr="VÃ½sledok vyhÄ¾adÃ¡vania obrÃ¡zkov pre dopyt kaÄ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508" y="3364420"/>
            <a:ext cx="4517265" cy="33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Ã½sledok vyhÄ¾adÃ¡vania obrÃ¡zkov pre dopyt vÅb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9006" y="1373931"/>
            <a:ext cx="2800269" cy="186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VÃ½sledok vyhÄ¾adÃ¡vania obrÃ¡zkov pre dopyt lek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014" y="4904949"/>
            <a:ext cx="2625612" cy="184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Ã½sledok vyhÄ¾adÃ¡vania obrÃ¡zkov pre dopyt Å¡Å¥uk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4643" y="3255338"/>
            <a:ext cx="2445438" cy="183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9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otí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494</TotalTime>
  <Words>325</Words>
  <Application>Microsoft Office PowerPoint</Application>
  <PresentationFormat>Vlastná</PresentationFormat>
  <Paragraphs>145</Paragraphs>
  <Slides>21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22" baseType="lpstr">
      <vt:lpstr>Office Theme</vt:lpstr>
      <vt:lpstr>Vodné spoločenstvo </vt:lpstr>
      <vt:lpstr>Voda</vt:lpstr>
      <vt:lpstr>Dehydratácia</vt:lpstr>
      <vt:lpstr>Kolobeh vody  v prírode</vt:lpstr>
      <vt:lpstr>Voda na Zemi</vt:lpstr>
      <vt:lpstr>Voda na Zemi</vt:lpstr>
      <vt:lpstr>Oceány</vt:lpstr>
      <vt:lpstr>Sladká voda</vt:lpstr>
      <vt:lpstr>Vodné spoločenstvo</vt:lpstr>
      <vt:lpstr>Vodné spoločenstvo</vt:lpstr>
      <vt:lpstr>Vodné spoločenstvo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Zdroje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Vodné spoločenstvo - úvod</dc:title>
  <dc:creator>PC</dc:creator>
  <cp:lastModifiedBy>ntb</cp:lastModifiedBy>
  <cp:revision>41</cp:revision>
  <dcterms:created xsi:type="dcterms:W3CDTF">2019-04-08T13:50:14Z</dcterms:created>
  <dcterms:modified xsi:type="dcterms:W3CDTF">2020-04-24T20:43:52Z</dcterms:modified>
</cp:coreProperties>
</file>