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9"/>
  </p:notesMasterIdLst>
  <p:sldIdLst>
    <p:sldId id="267" r:id="rId2"/>
    <p:sldId id="260" r:id="rId3"/>
    <p:sldId id="275" r:id="rId4"/>
    <p:sldId id="276" r:id="rId5"/>
    <p:sldId id="280" r:id="rId6"/>
    <p:sldId id="288" r:id="rId7"/>
    <p:sldId id="290" r:id="rId8"/>
    <p:sldId id="289" r:id="rId9"/>
    <p:sldId id="296" r:id="rId10"/>
    <p:sldId id="283" r:id="rId11"/>
    <p:sldId id="291" r:id="rId12"/>
    <p:sldId id="292" r:id="rId13"/>
    <p:sldId id="293" r:id="rId14"/>
    <p:sldId id="294" r:id="rId15"/>
    <p:sldId id="295" r:id="rId16"/>
    <p:sldId id="279" r:id="rId17"/>
    <p:sldId id="28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93" autoAdjust="0"/>
  </p:normalViewPr>
  <p:slideViewPr>
    <p:cSldViewPr snapToGrid="0">
      <p:cViewPr>
        <p:scale>
          <a:sx n="50" d="100"/>
          <a:sy n="50" d="100"/>
        </p:scale>
        <p:origin x="-10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F6C7E-00F2-426F-91F9-E71555BFC5AC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C0B5A-35DE-4FC3-908A-33CF5885A6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001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BC8F8-9479-4780-8A24-C5EF6A9F5F1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5209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BC8F8-9479-4780-8A24-C5EF6A9F5F1C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1002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BC8F8-9479-4780-8A24-C5EF6A9F5F1C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5954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53392-F4B8-4D73-967A-23B47707E251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4304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BC8F8-9479-4780-8A24-C5EF6A9F5F1C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491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BC8F8-9479-4780-8A24-C5EF6A9F5F1C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830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BC8F8-9479-4780-8A24-C5EF6A9F5F1C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9948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BC8F8-9479-4780-8A24-C5EF6A9F5F1C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5180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BC8F8-9479-4780-8A24-C5EF6A9F5F1C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2081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BC8F8-9479-4780-8A24-C5EF6A9F5F1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9681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BC8F8-9479-4780-8A24-C5EF6A9F5F1C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662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BC8F8-9479-4780-8A24-C5EF6A9F5F1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72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BC8F8-9479-4780-8A24-C5EF6A9F5F1C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040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978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403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916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389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10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921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1091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31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576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077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846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352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800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81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938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013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DD3FE-BF4B-417E-BA6B-37077F616B45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65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fif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12" Type="http://schemas.openxmlformats.org/officeDocument/2006/relationships/image" Target="../media/image49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11" Type="http://schemas.openxmlformats.org/officeDocument/2006/relationships/image" Target="../media/image48.jpeg"/><Relationship Id="rId5" Type="http://schemas.openxmlformats.org/officeDocument/2006/relationships/image" Target="../media/image42.jp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fif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A9E35B5D-E602-4C43-A2E6-7625FC0D4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71" y="3647439"/>
            <a:ext cx="27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BB9CD25-93DA-4657-BBE0-44AC63AE5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59" y="3647439"/>
            <a:ext cx="184557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3CBBB13-C97C-4641-8F81-CC6423B41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982" y="467360"/>
            <a:ext cx="8110578" cy="1646302"/>
          </a:xfrm>
        </p:spPr>
        <p:txBody>
          <a:bodyPr/>
          <a:lstStyle/>
          <a:p>
            <a:pPr algn="ctr"/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REGIÓNY SLOVENSKA A MOŽNOSTI ICH ROZVOJA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B969532-82B4-4831-8F70-4B21F0BC9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803" y="2332101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>
                <a:solidFill>
                  <a:schemeClr val="accent1">
                    <a:lumMod val="75000"/>
                  </a:schemeClr>
                </a:solidFill>
              </a:rPr>
              <a:t>NITRIANSKY KRAJ</a:t>
            </a:r>
          </a:p>
        </p:txBody>
      </p:sp>
    </p:spTree>
    <p:extLst>
      <p:ext uri="{BB962C8B-B14F-4D97-AF65-F5344CB8AC3E}">
        <p14:creationId xmlns:p14="http://schemas.microsoft.com/office/powerpoint/2010/main" val="1672178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NITRIANSKY KRAJ</a:t>
            </a:r>
            <a:endParaRPr lang="sk-SK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299152"/>
            <a:ext cx="7392009" cy="4259696"/>
          </a:xfrm>
        </p:spPr>
        <p:txBody>
          <a:bodyPr>
            <a:noAutofit/>
          </a:bodyPr>
          <a:lstStyle/>
          <a:p>
            <a:r>
              <a:rPr lang="sk-SK" sz="3200" b="1" cap="all" dirty="0">
                <a:solidFill>
                  <a:srgbClr val="FF0000"/>
                </a:solidFill>
              </a:rPr>
              <a:t>STROJÁRSKY a ELEKTROTECHNICKÝ priemysel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/>
              <a:t>výroba osobných automobilov </a:t>
            </a:r>
            <a:r>
              <a:rPr lang="sk-SK" sz="3200" b="1" dirty="0" err="1"/>
              <a:t>Jaguar</a:t>
            </a:r>
            <a:r>
              <a:rPr lang="sk-SK" sz="3200" b="1" dirty="0"/>
              <a:t> </a:t>
            </a:r>
            <a:r>
              <a:rPr lang="sk-SK" sz="3200" b="1" dirty="0" err="1"/>
              <a:t>Land</a:t>
            </a:r>
            <a:r>
              <a:rPr lang="sk-SK" sz="3200" b="1" dirty="0"/>
              <a:t> Rover v Nitre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3200" b="1" dirty="0"/>
          </a:p>
          <a:p>
            <a:endParaRPr lang="sk-SK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E74F3AD-3DFA-4EFC-9DE5-6BA19A539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618000"/>
            <a:ext cx="4325407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54A4ADA-7387-4D89-B996-3D8BE41FF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30" y="3618000"/>
            <a:ext cx="512727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69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NITRIANSKY KRAJ</a:t>
            </a:r>
            <a:endParaRPr lang="sk-SK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299152"/>
            <a:ext cx="7985898" cy="4259696"/>
          </a:xfrm>
        </p:spPr>
        <p:txBody>
          <a:bodyPr>
            <a:noAutofit/>
          </a:bodyPr>
          <a:lstStyle/>
          <a:p>
            <a:r>
              <a:rPr lang="sk-SK" sz="3200" b="1" cap="all" dirty="0">
                <a:solidFill>
                  <a:srgbClr val="FF0000"/>
                </a:solidFill>
              </a:rPr>
              <a:t>energetický priemysel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/>
              <a:t>jadrová elektráreň Mochovce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/>
              <a:t>vodná elektráreň Kráľová</a:t>
            </a:r>
          </a:p>
          <a:p>
            <a:endParaRPr lang="sk-SK" sz="32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9D675354-50C7-4844-9082-9BC9BAA42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8" y="3334729"/>
            <a:ext cx="5485716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F7AF98A7-BFB8-48DB-8DA1-67C87B29A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34729"/>
            <a:ext cx="44192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246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NITRIANSKY KRAJ</a:t>
            </a:r>
            <a:endParaRPr lang="sk-SK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299152"/>
            <a:ext cx="7835069" cy="4259696"/>
          </a:xfrm>
        </p:spPr>
        <p:txBody>
          <a:bodyPr>
            <a:noAutofit/>
          </a:bodyPr>
          <a:lstStyle/>
          <a:p>
            <a:r>
              <a:rPr lang="sk-SK" sz="3200" b="1" cap="all" dirty="0">
                <a:solidFill>
                  <a:srgbClr val="FF0000"/>
                </a:solidFill>
              </a:rPr>
              <a:t>CHEMICKÝ priemysel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/>
              <a:t>výroba hnojív a chemických výrobkov v Duslo </a:t>
            </a:r>
            <a:r>
              <a:rPr lang="sk-SK" sz="3200" b="1" dirty="0" err="1"/>
              <a:t>Šala</a:t>
            </a:r>
            <a:endParaRPr lang="sk-SK" sz="3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/>
              <a:t>plastové výrobky (potrubia, fólie) v Nitre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3200" b="1" dirty="0"/>
          </a:p>
          <a:p>
            <a:endParaRPr lang="sk-SK" sz="3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392A507B-93FA-406F-A848-EA28B021C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05" y="4257773"/>
            <a:ext cx="3456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87921B9-B003-4BBA-BADC-B9D2ABF18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106" y="2196247"/>
            <a:ext cx="1764543" cy="176454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7AA3D13B-0A11-4CBC-8EE5-49B05D05EB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97" y="4014681"/>
            <a:ext cx="3541136" cy="2514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5DFDCED1-6F9C-42B4-93FA-25CD3B4F2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10" y="4257773"/>
            <a:ext cx="3684435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A913A476-4032-4092-B9B4-FD676A784D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05" y="455686"/>
            <a:ext cx="2635578" cy="131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6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NITRIANSKY KRAJ</a:t>
            </a:r>
            <a:endParaRPr lang="sk-SK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299152"/>
            <a:ext cx="10276611" cy="4259696"/>
          </a:xfrm>
        </p:spPr>
        <p:txBody>
          <a:bodyPr>
            <a:noAutofit/>
          </a:bodyPr>
          <a:lstStyle/>
          <a:p>
            <a:r>
              <a:rPr lang="sk-SK" sz="3200" b="1" cap="all" dirty="0">
                <a:solidFill>
                  <a:srgbClr val="FF0000"/>
                </a:solidFill>
              </a:rPr>
              <a:t>POTRAVINÁRSKY priemysel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/>
              <a:t>výroba piva v Hurbanove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/>
              <a:t>výroba mlieka a mliečnych výrobkov v Leviciach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/>
              <a:t>spracovanie hydiny a hydinových mäsových výrobkov v Topoľčanoch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3200" b="1" dirty="0"/>
          </a:p>
          <a:p>
            <a:endParaRPr lang="sk-SK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AD08573-810B-4F92-82D7-EA82DAC36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26" y="4185498"/>
            <a:ext cx="377999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F91648D2-E8C9-4C3A-961A-0C85943E5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4" y="4185498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7A31BC57-E716-4127-889C-FE7D17D59C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9"/>
          <a:stretch/>
        </p:blipFill>
        <p:spPr>
          <a:xfrm>
            <a:off x="7935257" y="4047369"/>
            <a:ext cx="3923663" cy="265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861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NITRIANSKY KRAJ</a:t>
            </a:r>
            <a:endParaRPr lang="sk-SK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299152"/>
            <a:ext cx="10276611" cy="4259696"/>
          </a:xfrm>
        </p:spPr>
        <p:txBody>
          <a:bodyPr>
            <a:noAutofit/>
          </a:bodyPr>
          <a:lstStyle/>
          <a:p>
            <a:r>
              <a:rPr lang="sk-SK" sz="3200" b="1" cap="all" dirty="0">
                <a:solidFill>
                  <a:srgbClr val="FF0000"/>
                </a:solidFill>
              </a:rPr>
              <a:t>ĎALŠIE ODVETVIA priemyslu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/>
              <a:t>výroba nábytku v Topoľčanoch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/>
              <a:t>výroba lodí v Komárne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3200" b="1" dirty="0"/>
          </a:p>
          <a:p>
            <a:endParaRPr lang="sk-SK" sz="3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7D3DED9-5640-405E-B1C4-FE43EBC33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176832"/>
            <a:ext cx="486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0CDC9D82-9A46-4E76-B04F-06608836B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165" y="448197"/>
            <a:ext cx="4248912" cy="139903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3163195C-6B15-4D59-A1B4-56E9C0872B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34" y="3176832"/>
            <a:ext cx="486304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89746FC3-9CA0-4C57-946B-7F7F79CF5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91" y="2008632"/>
            <a:ext cx="2929655" cy="9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4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PAMIATKY</a:t>
            </a:r>
            <a:endParaRPr lang="sk-SK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299152"/>
            <a:ext cx="10276611" cy="42596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sz="3200" b="1" dirty="0"/>
              <a:t>Oponice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/>
              <a:t>Topoľčiansky hrad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/>
              <a:t>Gýmeš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/>
              <a:t>Levický hrad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3200" b="1" dirty="0"/>
          </a:p>
          <a:p>
            <a:endParaRPr lang="sk-SK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D236298-81F7-4924-9FFA-20465B0994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" y="4245697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9DE95441-02ED-453C-A5FD-7E16C9B3A4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94" y="92303"/>
            <a:ext cx="351562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CAF29407-261E-4ACE-8032-2153C3E59A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30" y="92303"/>
            <a:ext cx="2702639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9D775637-09DF-4C69-966E-0E2A80E08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30" y="1810480"/>
            <a:ext cx="6060208" cy="2158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A543D032-4036-49FC-89C5-1697D44FC4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79" y="4245697"/>
            <a:ext cx="4135878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xmlns="" id="{7837B7E2-87D7-4411-B5C4-233D9C7592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08" y="4245697"/>
            <a:ext cx="4205076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1065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D3C3242-D5F4-4025-8455-1A5A2E43AF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4"/>
          <a:stretch/>
        </p:blipFill>
        <p:spPr>
          <a:xfrm>
            <a:off x="3373880" y="3836441"/>
            <a:ext cx="2894945" cy="29143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DOMÁCA ÚLOHA</a:t>
            </a:r>
            <a:endParaRPr lang="sk-SK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6059"/>
            <a:ext cx="8749470" cy="42596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3200" dirty="0"/>
              <a:t>Prepísať poznámky do zošita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chemeClr val="accent6">
                    <a:lumMod val="50000"/>
                  </a:schemeClr>
                </a:solidFill>
              </a:rPr>
              <a:t>Pomenuj do zošita nasledujúce obrázky </a:t>
            </a:r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(snaž sa zistiť, čo najviac </a:t>
            </a:r>
            <a:r>
              <a:rPr lang="sk-SK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ten kto správne pospája názvy a obrázky dostane 1tku)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sk-SK" sz="1000" dirty="0"/>
          </a:p>
        </p:txBody>
      </p:sp>
    </p:spTree>
    <p:extLst>
      <p:ext uri="{BB962C8B-B14F-4D97-AF65-F5344CB8AC3E}">
        <p14:creationId xmlns:p14="http://schemas.microsoft.com/office/powerpoint/2010/main" val="646110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ázek 43">
            <a:extLst>
              <a:ext uri="{FF2B5EF4-FFF2-40B4-BE49-F238E27FC236}">
                <a16:creationId xmlns:a16="http://schemas.microsoft.com/office/drawing/2014/main" xmlns="" id="{83D36DE4-2E32-4725-856F-EAB589E1E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628" y="4312305"/>
            <a:ext cx="3078108" cy="2308581"/>
          </a:xfrm>
          <a:prstGeom prst="rect">
            <a:avLst/>
          </a:prstGeom>
        </p:spPr>
      </p:pic>
      <p:pic>
        <p:nvPicPr>
          <p:cNvPr id="1026" name="Picture 2" descr="Mlyn Kolárovo - Cesta k mlynu - Vstupné - Vyletik.eu">
            <a:extLst>
              <a:ext uri="{FF2B5EF4-FFF2-40B4-BE49-F238E27FC236}">
                <a16:creationId xmlns:a16="http://schemas.microsoft.com/office/drawing/2014/main" xmlns="" id="{DF062BBE-440D-4DA6-A42A-70F3940DC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57"/>
          <a:stretch/>
        </p:blipFill>
        <p:spPr bwMode="auto">
          <a:xfrm>
            <a:off x="6162030" y="3669978"/>
            <a:ext cx="2628900" cy="143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0420ADBF-0EB7-457C-9663-8465EAF36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66" y="3710490"/>
            <a:ext cx="2571645" cy="1928734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872CAAF-1A0B-4B67-BB18-7DC7355AC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15" y="1906811"/>
            <a:ext cx="2472413" cy="164168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884E0844-3B7A-4810-A554-979F46A99F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657" y="2287298"/>
            <a:ext cx="2851859" cy="189931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C167D136-6F17-40B4-812A-7855A166C5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28" y="1886548"/>
            <a:ext cx="2144041" cy="160803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351F4458-4B0E-4156-A1C9-75844A2FB3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1" y="137573"/>
            <a:ext cx="2651549" cy="198534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717B1C7-EB62-4CB6-B190-EA947AA72D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52" y="126597"/>
            <a:ext cx="2463027" cy="160865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3F61287-CF24-479A-A6B2-259D8EDDCA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56" y="113322"/>
            <a:ext cx="2524673" cy="159212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ZAUJÍMAVOSTI</a:t>
            </a:r>
            <a:endParaRPr lang="sk-SK" sz="3200" b="1" dirty="0"/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xmlns="" id="{2A453B8F-A802-4953-9737-97DA64B2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6059"/>
            <a:ext cx="8287557" cy="42596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 sz="3200" dirty="0"/>
              <a:t>A. Mlyňany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200" dirty="0"/>
              <a:t>B. Komárno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200" dirty="0"/>
              <a:t>C. Topoľčianky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200" dirty="0"/>
              <a:t>D. Hurbanovo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200" dirty="0"/>
              <a:t>E. Kolárovo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200" dirty="0"/>
              <a:t>F. Štúrovo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200" dirty="0"/>
              <a:t>G. Brhlovce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200" dirty="0"/>
              <a:t>H. Zobor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200" dirty="0"/>
              <a:t>I. Podhájska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200" dirty="0"/>
              <a:t>J. Drážovce</a:t>
            </a:r>
          </a:p>
          <a:p>
            <a:pPr marL="0" indent="0">
              <a:spcBef>
                <a:spcPts val="0"/>
              </a:spcBef>
              <a:buNone/>
            </a:pPr>
            <a:endParaRPr lang="sk-SK" sz="3200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xmlns="" id="{2CE4B0C8-2CA2-47B1-9C19-5C715EC6A901}"/>
              </a:ext>
            </a:extLst>
          </p:cNvPr>
          <p:cNvSpPr txBox="1"/>
          <p:nvPr/>
        </p:nvSpPr>
        <p:spPr>
          <a:xfrm>
            <a:off x="3722425" y="49001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</a:rPr>
              <a:t>1.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xmlns="" id="{EE354EAB-9C36-4249-A961-ACA3F0CE096C}"/>
              </a:ext>
            </a:extLst>
          </p:cNvPr>
          <p:cNvSpPr txBox="1"/>
          <p:nvPr/>
        </p:nvSpPr>
        <p:spPr>
          <a:xfrm>
            <a:off x="6572659" y="84299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</a:rPr>
              <a:t>2.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xmlns="" id="{97399358-F61C-4226-ADF9-F5A639E5AEF5}"/>
              </a:ext>
            </a:extLst>
          </p:cNvPr>
          <p:cNvSpPr txBox="1"/>
          <p:nvPr/>
        </p:nvSpPr>
        <p:spPr>
          <a:xfrm>
            <a:off x="9224842" y="1614573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</a:rPr>
              <a:t>3.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xmlns="" id="{E2B4023F-F102-4560-901F-3D5CCA49D9E1}"/>
              </a:ext>
            </a:extLst>
          </p:cNvPr>
          <p:cNvSpPr txBox="1"/>
          <p:nvPr/>
        </p:nvSpPr>
        <p:spPr>
          <a:xfrm>
            <a:off x="3934226" y="2299399"/>
            <a:ext cx="47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</a:rPr>
              <a:t>4.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xmlns="" id="{C1215ADD-ADEA-47C0-803F-D8B02D112C5F}"/>
              </a:ext>
            </a:extLst>
          </p:cNvPr>
          <p:cNvSpPr txBox="1"/>
          <p:nvPr/>
        </p:nvSpPr>
        <p:spPr>
          <a:xfrm>
            <a:off x="8541628" y="1880044"/>
            <a:ext cx="47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</a:rPr>
              <a:t>5.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xmlns="" id="{A48FAD1B-10B8-409E-9822-22B5F335A014}"/>
              </a:ext>
            </a:extLst>
          </p:cNvPr>
          <p:cNvSpPr txBox="1"/>
          <p:nvPr/>
        </p:nvSpPr>
        <p:spPr>
          <a:xfrm>
            <a:off x="9109819" y="2228898"/>
            <a:ext cx="47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</a:rPr>
              <a:t>6.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xmlns="" id="{6F7461B5-D48C-479B-AD84-4B0733AC126F}"/>
              </a:ext>
            </a:extLst>
          </p:cNvPr>
          <p:cNvSpPr txBox="1"/>
          <p:nvPr/>
        </p:nvSpPr>
        <p:spPr>
          <a:xfrm>
            <a:off x="3389066" y="3699158"/>
            <a:ext cx="47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</a:rPr>
              <a:t>7.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xmlns="" id="{D72EB1EA-FEFC-46E2-BC8B-E5242EC2AD28}"/>
              </a:ext>
            </a:extLst>
          </p:cNvPr>
          <p:cNvSpPr txBox="1"/>
          <p:nvPr/>
        </p:nvSpPr>
        <p:spPr>
          <a:xfrm>
            <a:off x="8192825" y="3623811"/>
            <a:ext cx="47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</a:rPr>
              <a:t>8.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xmlns="" id="{6BD151A1-CC4E-4FB7-9F9E-267D1B769D47}"/>
              </a:ext>
            </a:extLst>
          </p:cNvPr>
          <p:cNvSpPr txBox="1"/>
          <p:nvPr/>
        </p:nvSpPr>
        <p:spPr>
          <a:xfrm>
            <a:off x="11395050" y="4331313"/>
            <a:ext cx="76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</a:rPr>
              <a:t>10.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xmlns="" id="{C137626D-919F-48E5-939B-2A779FC4037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2" b="7303"/>
          <a:stretch/>
        </p:blipFill>
        <p:spPr>
          <a:xfrm>
            <a:off x="6126669" y="5232082"/>
            <a:ext cx="2597079" cy="1461819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xmlns="" id="{EF5B29AC-0E45-4FC8-8D6F-35E20B21C573}"/>
              </a:ext>
            </a:extLst>
          </p:cNvPr>
          <p:cNvSpPr txBox="1"/>
          <p:nvPr/>
        </p:nvSpPr>
        <p:spPr>
          <a:xfrm>
            <a:off x="6126669" y="6278403"/>
            <a:ext cx="47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</a:rPr>
              <a:t>9.</a:t>
            </a:r>
          </a:p>
        </p:txBody>
      </p:sp>
      <p:pic>
        <p:nvPicPr>
          <p:cNvPr id="7169" name="Obrázek 7168">
            <a:extLst>
              <a:ext uri="{FF2B5EF4-FFF2-40B4-BE49-F238E27FC236}">
                <a16:creationId xmlns:a16="http://schemas.microsoft.com/office/drawing/2014/main" xmlns="" id="{A8B1EBCD-67AA-44D4-820E-60531EF85A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66" y="5631953"/>
            <a:ext cx="2571645" cy="112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0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E417BBD-9B60-4A7F-B934-95C67479B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6" y="4025954"/>
            <a:ext cx="5400000" cy="263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NITRIANSKY KRAJ (údaje k 30.06.2019)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667"/>
            <a:ext cx="8596668" cy="4259696"/>
          </a:xfrm>
        </p:spPr>
        <p:txBody>
          <a:bodyPr>
            <a:normAutofit/>
          </a:bodyPr>
          <a:lstStyle/>
          <a:p>
            <a:r>
              <a:rPr lang="sk-SK" sz="3200" b="1" dirty="0"/>
              <a:t>Rozloha: </a:t>
            </a:r>
            <a:r>
              <a:rPr lang="sk-SK" sz="3200" b="1" dirty="0">
                <a:solidFill>
                  <a:srgbClr val="FF0000"/>
                </a:solidFill>
              </a:rPr>
              <a:t>6 343,73 km</a:t>
            </a:r>
            <a:r>
              <a:rPr lang="sk-SK" sz="3200" b="1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sk-SK" sz="3200" b="1" dirty="0"/>
              <a:t>Počet obyvateľov: </a:t>
            </a:r>
            <a:r>
              <a:rPr lang="sk-SK" sz="3200" b="1" dirty="0">
                <a:solidFill>
                  <a:srgbClr val="FF0000"/>
                </a:solidFill>
              </a:rPr>
              <a:t>675 489</a:t>
            </a:r>
          </a:p>
          <a:p>
            <a:r>
              <a:rPr lang="sk-SK" sz="3200" b="1" dirty="0"/>
              <a:t>Hustota zaľudnenia: </a:t>
            </a:r>
            <a:r>
              <a:rPr lang="sk-SK" sz="3200" b="1" dirty="0">
                <a:solidFill>
                  <a:srgbClr val="FF0000"/>
                </a:solidFill>
              </a:rPr>
              <a:t>106,48 obyv./km²</a:t>
            </a:r>
          </a:p>
          <a:p>
            <a:endParaRPr lang="sk-SK" sz="3200" dirty="0"/>
          </a:p>
          <a:p>
            <a:endParaRPr lang="sk-SK" sz="32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1DB0FF7-AF24-4DE3-9056-51CEF292E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34" y="4025954"/>
            <a:ext cx="238636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99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NITRIANSKY KRAJ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D474195-F3BB-4CFC-ADE1-BD0557EF7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4876800" cy="4876800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xmlns="" id="{24E41343-7EEF-46E8-98DC-94D0E4C85766}"/>
              </a:ext>
            </a:extLst>
          </p:cNvPr>
          <p:cNvSpPr txBox="1">
            <a:spLocks/>
          </p:cNvSpPr>
          <p:nvPr/>
        </p:nvSpPr>
        <p:spPr>
          <a:xfrm>
            <a:off x="677334" y="1212707"/>
            <a:ext cx="7448094" cy="4259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200" b="1" dirty="0"/>
              <a:t>Okresy (</a:t>
            </a:r>
            <a:r>
              <a:rPr lang="sk-SK" sz="3200" b="1" dirty="0">
                <a:solidFill>
                  <a:srgbClr val="FF0000"/>
                </a:solidFill>
              </a:rPr>
              <a:t>7</a:t>
            </a:r>
            <a:r>
              <a:rPr lang="sk-SK" sz="3200" b="1" dirty="0"/>
              <a:t>): </a:t>
            </a:r>
            <a:r>
              <a:rPr lang="sk-SK" sz="3200" b="1" dirty="0">
                <a:solidFill>
                  <a:srgbClr val="00B050"/>
                </a:solidFill>
              </a:rPr>
              <a:t>Komárno, Levice, Nitra, Nové Zámky, Šaľa, Topoľčany, Zlaté Moravce</a:t>
            </a:r>
          </a:p>
          <a:p>
            <a:r>
              <a:rPr lang="sk-SK" sz="3200" b="1" dirty="0"/>
              <a:t>Susedné štáty: </a:t>
            </a:r>
            <a:r>
              <a:rPr lang="sk-SK" sz="3200" b="1" dirty="0">
                <a:solidFill>
                  <a:srgbClr val="00B050"/>
                </a:solidFill>
              </a:rPr>
              <a:t>Maďarsko</a:t>
            </a:r>
          </a:p>
          <a:p>
            <a:r>
              <a:rPr lang="sk-SK" sz="3200" b="1" dirty="0"/>
              <a:t>Susedné kraje: </a:t>
            </a:r>
            <a:r>
              <a:rPr lang="sk-SK" sz="3200" b="1" dirty="0">
                <a:solidFill>
                  <a:srgbClr val="00B050"/>
                </a:solidFill>
              </a:rPr>
              <a:t>Trnavský, Trenčiansky, Banskobystrický</a:t>
            </a:r>
          </a:p>
          <a:p>
            <a:r>
              <a:rPr lang="sk-SK" sz="3200" b="1" dirty="0"/>
              <a:t>Celkový počet obcí: </a:t>
            </a:r>
            <a:r>
              <a:rPr lang="sk-SK" sz="3200" b="1" dirty="0">
                <a:solidFill>
                  <a:srgbClr val="FF0000"/>
                </a:solidFill>
              </a:rPr>
              <a:t>354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/>
              <a:t>Mestá: </a:t>
            </a:r>
            <a:r>
              <a:rPr lang="sk-SK" sz="3200" b="1" dirty="0">
                <a:solidFill>
                  <a:srgbClr val="FF0000"/>
                </a:solidFill>
              </a:rPr>
              <a:t>16 	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/>
              <a:t>Vidiecke obce: </a:t>
            </a:r>
            <a:r>
              <a:rPr lang="sk-SK" sz="3200" b="1" dirty="0">
                <a:solidFill>
                  <a:srgbClr val="FF0000"/>
                </a:solidFill>
              </a:rPr>
              <a:t>338</a:t>
            </a:r>
          </a:p>
          <a:p>
            <a:pPr marL="0" indent="0">
              <a:buFont typeface="Wingdings 3" charset="2"/>
              <a:buNone/>
            </a:pPr>
            <a:endParaRPr lang="sk-SK" sz="3200" dirty="0"/>
          </a:p>
          <a:p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50363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NITRIANSKY KRAJ</a:t>
            </a:r>
            <a:endParaRPr lang="sk-SK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4594"/>
            <a:ext cx="5685759" cy="4259696"/>
          </a:xfrm>
        </p:spPr>
        <p:txBody>
          <a:bodyPr>
            <a:noAutofit/>
          </a:bodyPr>
          <a:lstStyle/>
          <a:p>
            <a:r>
              <a:rPr lang="sk-SK" sz="3200" dirty="0"/>
              <a:t>povrchové celky: </a:t>
            </a:r>
            <a:r>
              <a:rPr lang="sk-SK" sz="3200" b="1" dirty="0">
                <a:solidFill>
                  <a:srgbClr val="00B050"/>
                </a:solidFill>
              </a:rPr>
              <a:t>Podunajská nížina, Považský Inovec, Tribeč, Pohronský Inovec, Štiavnické vrchy, Burda</a:t>
            </a:r>
          </a:p>
          <a:p>
            <a:r>
              <a:rPr lang="sk-SK" sz="3200" dirty="0"/>
              <a:t>rieky: </a:t>
            </a:r>
            <a:r>
              <a:rPr lang="sk-SK" sz="3200" b="1" dirty="0">
                <a:solidFill>
                  <a:srgbClr val="00B0F0"/>
                </a:solidFill>
              </a:rPr>
              <a:t>Dunaj, Váh, Nitra, Žitava, Hron, Ipeľ</a:t>
            </a:r>
          </a:p>
          <a:p>
            <a:r>
              <a:rPr lang="sk-SK" sz="3200" dirty="0"/>
              <a:t>podnebie: </a:t>
            </a:r>
            <a:r>
              <a:rPr lang="sk-SK" sz="3200" b="1" dirty="0">
                <a:solidFill>
                  <a:srgbClr val="FFC000"/>
                </a:solidFill>
              </a:rPr>
              <a:t>teplé a suché (okrem podhorských oblastí)</a:t>
            </a:r>
          </a:p>
          <a:p>
            <a:endParaRPr lang="sk-SK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A063363-AAB1-4848-9BC8-34E28246D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745" y="0"/>
            <a:ext cx="6166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NITRIANSKY KRAJ</a:t>
            </a:r>
            <a:endParaRPr lang="sk-SK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9152"/>
            <a:ext cx="8900299" cy="4259696"/>
          </a:xfrm>
        </p:spPr>
        <p:txBody>
          <a:bodyPr>
            <a:noAutofit/>
          </a:bodyPr>
          <a:lstStyle/>
          <a:p>
            <a:r>
              <a:rPr lang="sk-SK" sz="3200" dirty="0"/>
              <a:t>územie kraja má </a:t>
            </a:r>
            <a:r>
              <a:rPr lang="sk-SK" sz="3200" b="1" dirty="0"/>
              <a:t>výdatné zásoby podzemných vôd najmä na Žitnom ostrove (termálne kúpaliská, pitná voda)</a:t>
            </a:r>
          </a:p>
          <a:p>
            <a:r>
              <a:rPr lang="sk-SK" sz="3200" b="1" dirty="0"/>
              <a:t>Lesy</a:t>
            </a:r>
            <a:r>
              <a:rPr lang="sk-SK" sz="3200" dirty="0"/>
              <a:t> (v nížine vyrúbané a premenené na poľnohospodársku pôdu): </a:t>
            </a:r>
            <a:r>
              <a:rPr lang="sk-SK" sz="3200" b="1" dirty="0">
                <a:solidFill>
                  <a:schemeClr val="accent2">
                    <a:lumMod val="75000"/>
                  </a:schemeClr>
                </a:solidFill>
              </a:rPr>
              <a:t>dubové a lužné</a:t>
            </a:r>
            <a:r>
              <a:rPr lang="sk-SK" sz="3200" b="1" dirty="0"/>
              <a:t> </a:t>
            </a:r>
          </a:p>
          <a:p>
            <a:r>
              <a:rPr lang="sk-SK" sz="3200" b="1" dirty="0"/>
              <a:t>CHKO: </a:t>
            </a:r>
          </a:p>
          <a:p>
            <a:pPr marL="0" indent="0">
              <a:buNone/>
            </a:pPr>
            <a:r>
              <a:rPr lang="sk-SK" sz="3200" b="1" dirty="0">
                <a:solidFill>
                  <a:srgbClr val="FF0000"/>
                </a:solidFill>
              </a:rPr>
              <a:t>   Ponitrie, Štiavnické vrchy, Dunajské luhy</a:t>
            </a:r>
            <a:endParaRPr lang="sk-SK" sz="3200" b="1" dirty="0"/>
          </a:p>
          <a:p>
            <a:r>
              <a:rPr lang="sk-SK" sz="3200" dirty="0"/>
              <a:t>Významný </a:t>
            </a:r>
            <a:r>
              <a:rPr lang="sk-SK" sz="3200" b="1" dirty="0"/>
              <a:t>biotop vodného vtáctva</a:t>
            </a:r>
            <a:r>
              <a:rPr lang="sk-SK" sz="3200" dirty="0"/>
              <a:t>: </a:t>
            </a:r>
          </a:p>
          <a:p>
            <a:pPr marL="0" indent="0">
              <a:buNone/>
            </a:pPr>
            <a:r>
              <a:rPr lang="sk-SK" sz="3200" b="1" dirty="0">
                <a:solidFill>
                  <a:srgbClr val="FF0000"/>
                </a:solidFill>
              </a:rPr>
              <a:t>   </a:t>
            </a:r>
            <a:r>
              <a:rPr lang="sk-SK" sz="3200" b="1" dirty="0" err="1">
                <a:solidFill>
                  <a:srgbClr val="FF0000"/>
                </a:solidFill>
              </a:rPr>
              <a:t>Číčovské</a:t>
            </a:r>
            <a:r>
              <a:rPr lang="sk-SK" sz="3200" b="1" dirty="0">
                <a:solidFill>
                  <a:srgbClr val="FF0000"/>
                </a:solidFill>
              </a:rPr>
              <a:t> mŕtve rameno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02E5DD20-A712-4DBA-A4A4-01665F0AAEB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48" y="4556662"/>
            <a:ext cx="324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00DBA1AF-0E81-4B6D-9AF6-7956975F2D5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48" y="2387907"/>
            <a:ext cx="324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6D009888-D208-4914-8CE1-896DBF78A5F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48" y="219152"/>
            <a:ext cx="324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089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NITRIANSKY KRAJ</a:t>
            </a:r>
            <a:endParaRPr lang="sk-SK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9152"/>
            <a:ext cx="8900299" cy="4259696"/>
          </a:xfrm>
        </p:spPr>
        <p:txBody>
          <a:bodyPr>
            <a:noAutofit/>
          </a:bodyPr>
          <a:lstStyle/>
          <a:p>
            <a:r>
              <a:rPr lang="sk-SK" sz="3200" dirty="0"/>
              <a:t>územie kraja je </a:t>
            </a:r>
            <a:r>
              <a:rPr lang="sk-SK" sz="3200" b="1" dirty="0"/>
              <a:t>husto zaľudnené</a:t>
            </a:r>
          </a:p>
          <a:p>
            <a:r>
              <a:rPr lang="sk-SK" sz="3200" dirty="0"/>
              <a:t>prevláda </a:t>
            </a:r>
            <a:r>
              <a:rPr lang="sk-SK" sz="3200" b="1" dirty="0"/>
              <a:t>slovenská národnosť</a:t>
            </a:r>
          </a:p>
          <a:p>
            <a:r>
              <a:rPr lang="sk-SK" sz="3200" dirty="0"/>
              <a:t>na juhu sa </a:t>
            </a:r>
            <a:r>
              <a:rPr lang="sk-SK" sz="3200" b="1" dirty="0"/>
              <a:t>¼ obyvateľov </a:t>
            </a:r>
            <a:r>
              <a:rPr lang="sk-SK" sz="3200" dirty="0"/>
              <a:t>hlási k </a:t>
            </a:r>
            <a:r>
              <a:rPr lang="sk-SK" sz="3200" b="1" dirty="0"/>
              <a:t>maďarskej národnosti</a:t>
            </a:r>
          </a:p>
          <a:p>
            <a:r>
              <a:rPr lang="sk-SK" sz="3200" dirty="0"/>
              <a:t>väčšina obyvateľov je </a:t>
            </a:r>
            <a:r>
              <a:rPr lang="sk-SK" sz="3200" b="1" dirty="0"/>
              <a:t>rímskokatolíckeho vyznania</a:t>
            </a:r>
          </a:p>
          <a:p>
            <a:r>
              <a:rPr lang="sk-SK" sz="3200" dirty="0"/>
              <a:t>veľký význam má </a:t>
            </a:r>
            <a:r>
              <a:rPr lang="sk-SK" sz="3200" b="1" dirty="0"/>
              <a:t>poľnohospodárstvo</a:t>
            </a:r>
            <a:r>
              <a:rPr lang="sk-SK" sz="3200" dirty="0"/>
              <a:t> (pestovanie pšenice, kukurice, slnečnice, viniča)</a:t>
            </a:r>
          </a:p>
        </p:txBody>
      </p:sp>
    </p:spTree>
    <p:extLst>
      <p:ext uri="{BB962C8B-B14F-4D97-AF65-F5344CB8AC3E}">
        <p14:creationId xmlns:p14="http://schemas.microsoft.com/office/powerpoint/2010/main" val="94917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Podiel obyvateľov maďarskej národnosti v okresoch SR</a:t>
            </a:r>
            <a:endParaRPr lang="sk-SK" sz="32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B5C8965-BB1A-4011-96BD-F7803FEFC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58" y="1576450"/>
            <a:ext cx="7116975" cy="46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Vinohradnícke oblasti na Slovensku</a:t>
            </a:r>
            <a:endParaRPr lang="sk-SK" sz="3200" b="1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2EEDDCE6-C191-4102-A27D-C4DCECFADE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45" y="2071462"/>
            <a:ext cx="6915446" cy="347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6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1">
                    <a:lumMod val="50000"/>
                  </a:schemeClr>
                </a:solidFill>
              </a:rPr>
              <a:t>NITRA</a:t>
            </a:r>
            <a:endParaRPr lang="sk-SK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9152"/>
            <a:ext cx="8900299" cy="4259696"/>
          </a:xfrm>
        </p:spPr>
        <p:txBody>
          <a:bodyPr>
            <a:noAutofit/>
          </a:bodyPr>
          <a:lstStyle/>
          <a:p>
            <a:r>
              <a:rPr lang="sk-SK" sz="3200" dirty="0"/>
              <a:t>najväčším mestom a sídlom kraja je</a:t>
            </a:r>
            <a:r>
              <a:rPr lang="sk-SK" sz="3200" b="1" dirty="0"/>
              <a:t> Nitra</a:t>
            </a:r>
          </a:p>
          <a:p>
            <a:r>
              <a:rPr lang="sk-SK" sz="3200" dirty="0"/>
              <a:t>mestská pamiatková rezervácia</a:t>
            </a:r>
          </a:p>
          <a:p>
            <a:r>
              <a:rPr lang="sk-SK" sz="3200" dirty="0"/>
              <a:t>univerzitná tradícia (Univerzita Konštantína Filozofa, Slovenská poľnohospodárska univerzita)</a:t>
            </a:r>
          </a:p>
          <a:p>
            <a:r>
              <a:rPr lang="sk-SK" sz="3200" dirty="0"/>
              <a:t>výstavisko AGROKOMPLEX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611FEFA-CFAE-4A6A-97A7-9AC36A4E3E6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63" y="305642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96309E26-E7E2-41DC-ADDB-CA0C7BD36B0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63" y="2267518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A1D83DF4-1513-471C-9025-392D4BBAF5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17" y="4689466"/>
            <a:ext cx="2748025" cy="2061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CCF6273-772E-4447-8586-B18916788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61" y="4689465"/>
            <a:ext cx="2345875" cy="2061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2190AB5-590F-481F-BA97-1570BB6D6B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55" y="4301766"/>
            <a:ext cx="5230781" cy="240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324408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444</TotalTime>
  <Words>423</Words>
  <Application>Microsoft Office PowerPoint</Application>
  <PresentationFormat>Vlastní</PresentationFormat>
  <Paragraphs>99</Paragraphs>
  <Slides>17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Fazeta</vt:lpstr>
      <vt:lpstr>REGIÓNY SLOVENSKA A MOŽNOSTI ICH ROZVOJA</vt:lpstr>
      <vt:lpstr>NITRIANSKY KRAJ (údaje k 30.06.2019)</vt:lpstr>
      <vt:lpstr>NITRIANSKY KRAJ</vt:lpstr>
      <vt:lpstr>NITRIANSKY KRAJ</vt:lpstr>
      <vt:lpstr>NITRIANSKY KRAJ</vt:lpstr>
      <vt:lpstr>NITRIANSKY KRAJ</vt:lpstr>
      <vt:lpstr>Podiel obyvateľov maďarskej národnosti v okresoch SR</vt:lpstr>
      <vt:lpstr>Vinohradnícke oblasti na Slovensku</vt:lpstr>
      <vt:lpstr>NITRA</vt:lpstr>
      <vt:lpstr>NITRIANSKY KRAJ</vt:lpstr>
      <vt:lpstr>NITRIANSKY KRAJ</vt:lpstr>
      <vt:lpstr>NITRIANSKY KRAJ</vt:lpstr>
      <vt:lpstr>NITRIANSKY KRAJ</vt:lpstr>
      <vt:lpstr>NITRIANSKY KRAJ</vt:lpstr>
      <vt:lpstr>PAMIATKY</vt:lpstr>
      <vt:lpstr>DOMÁCA ÚLOHA</vt:lpstr>
      <vt:lpstr>ZAUJÍMAVOSTI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</dc:title>
  <dc:creator>Miriama Kopernická</dc:creator>
  <cp:lastModifiedBy>Arwen</cp:lastModifiedBy>
  <cp:revision>39</cp:revision>
  <dcterms:created xsi:type="dcterms:W3CDTF">2020-01-13T20:47:36Z</dcterms:created>
  <dcterms:modified xsi:type="dcterms:W3CDTF">2020-05-04T07:26:15Z</dcterms:modified>
</cp:coreProperties>
</file>