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1" r:id="rId6"/>
    <p:sldId id="260" r:id="rId7"/>
    <p:sldId id="262" r:id="rId8"/>
    <p:sldId id="264" r:id="rId9"/>
    <p:sldId id="266" r:id="rId10"/>
    <p:sldId id="268" r:id="rId11"/>
    <p:sldId id="267" r:id="rId12"/>
    <p:sldId id="270" r:id="rId13"/>
    <p:sldId id="263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7FFC-0B6D-4DE9-BB20-49FD99A7E5C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8B18-4F56-459D-95C4-18FAF1295B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793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7FFC-0B6D-4DE9-BB20-49FD99A7E5C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8B18-4F56-459D-95C4-18FAF1295B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834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7FFC-0B6D-4DE9-BB20-49FD99A7E5C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8B18-4F56-459D-95C4-18FAF1295B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130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7FFC-0B6D-4DE9-BB20-49FD99A7E5C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8B18-4F56-459D-95C4-18FAF1295B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318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7FFC-0B6D-4DE9-BB20-49FD99A7E5C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8B18-4F56-459D-95C4-18FAF1295B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315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7FFC-0B6D-4DE9-BB20-49FD99A7E5C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8B18-4F56-459D-95C4-18FAF1295B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047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7FFC-0B6D-4DE9-BB20-49FD99A7E5C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8B18-4F56-459D-95C4-18FAF1295B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607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7FFC-0B6D-4DE9-BB20-49FD99A7E5C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8B18-4F56-459D-95C4-18FAF1295B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524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7FFC-0B6D-4DE9-BB20-49FD99A7E5C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8B18-4F56-459D-95C4-18FAF1295B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75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7FFC-0B6D-4DE9-BB20-49FD99A7E5C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8B18-4F56-459D-95C4-18FAF1295B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211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7FFC-0B6D-4DE9-BB20-49FD99A7E5C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8B18-4F56-459D-95C4-18FAF1295B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395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F7FFC-0B6D-4DE9-BB20-49FD99A7E5C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F8B18-4F56-459D-95C4-18FAF1295B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001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8370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7200" b="1" dirty="0" smtClean="0">
                <a:latin typeface="Comic Sans MS" panose="030F0702030302020204" pitchFamily="66" charset="0"/>
              </a:rPr>
              <a:t>Anton Marec</a:t>
            </a:r>
            <a:br>
              <a:rPr lang="sk-SK" sz="7200" b="1" dirty="0" smtClean="0">
                <a:latin typeface="Comic Sans MS" panose="030F0702030302020204" pitchFamily="66" charset="0"/>
              </a:rPr>
            </a:br>
            <a:r>
              <a:rPr lang="sk-SK" sz="7200" b="1" dirty="0" smtClean="0">
                <a:latin typeface="Comic Sans MS" panose="030F0702030302020204" pitchFamily="66" charset="0"/>
              </a:rPr>
              <a:t>Tatranské plesá</a:t>
            </a:r>
            <a:endParaRPr lang="sk-SK" sz="7200" b="1" dirty="0">
              <a:latin typeface="Comic Sans MS" panose="030F0702030302020204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10780" y="6451169"/>
            <a:ext cx="4081220" cy="406831"/>
          </a:xfrm>
        </p:spPr>
        <p:txBody>
          <a:bodyPr>
            <a:normAutofit lnSpcReduction="10000"/>
          </a:bodyPr>
          <a:lstStyle/>
          <a:p>
            <a:r>
              <a:rPr lang="sk-SK" b="1" dirty="0" smtClean="0">
                <a:latin typeface="Comic Sans MS" panose="030F0702030302020204" pitchFamily="66" charset="0"/>
              </a:rPr>
              <a:t>Mgr. Simona Gondeková</a:t>
            </a:r>
            <a:endParaRPr lang="sk-SK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0456"/>
            <a:ext cx="10515600" cy="995229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smtClean="0">
                <a:latin typeface="Comic Sans MS" panose="030F0702030302020204" pitchFamily="66" charset="0"/>
              </a:rPr>
              <a:t>Pracujeme s textom </a:t>
            </a:r>
            <a:endParaRPr lang="sk-SK" sz="54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70455" y="1461752"/>
            <a:ext cx="8242479" cy="486821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k-SK" sz="2400" dirty="0">
                <a:latin typeface="Comic Sans MS" panose="030F0702030302020204" pitchFamily="66" charset="0"/>
              </a:rPr>
              <a:t>Urob vonkajšiu charakteristiku hlavných literárnych postáv. 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Ako </a:t>
            </a:r>
            <a:r>
              <a:rPr lang="sk-SK" sz="2400" dirty="0">
                <a:latin typeface="Comic Sans MS" panose="030F0702030302020204" pitchFamily="66" charset="0"/>
              </a:rPr>
              <a:t>podľa báje vznikli tatranské plesá? Ktoré z nich poznáš?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Ako </a:t>
            </a:r>
            <a:r>
              <a:rPr lang="sk-SK" sz="2400" dirty="0">
                <a:latin typeface="Comic Sans MS" panose="030F0702030302020204" pitchFamily="66" charset="0"/>
              </a:rPr>
              <a:t>vznikli tatranské plesá naozaj?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Porovnajte </a:t>
            </a:r>
            <a:r>
              <a:rPr lang="sk-SK" sz="2400" dirty="0">
                <a:latin typeface="Comic Sans MS" panose="030F0702030302020204" pitchFamily="66" charset="0"/>
              </a:rPr>
              <a:t>príbeh o vzniku tatranských plies s Tatranskou </a:t>
            </a:r>
            <a:r>
              <a:rPr lang="sk-SK" sz="2400" dirty="0" err="1">
                <a:latin typeface="Comic Sans MS" panose="030F0702030302020204" pitchFamily="66" charset="0"/>
              </a:rPr>
              <a:t>Kikimorou</a:t>
            </a:r>
            <a:r>
              <a:rPr lang="sk-SK" sz="2400" dirty="0">
                <a:latin typeface="Comic Sans MS" panose="030F0702030302020204" pitchFamily="66" charset="0"/>
              </a:rPr>
              <a:t> a povedzte, </a:t>
            </a:r>
            <a:r>
              <a:rPr lang="sk-SK" sz="2400" dirty="0" smtClean="0">
                <a:latin typeface="Comic Sans MS" panose="030F0702030302020204" pitchFamily="66" charset="0"/>
              </a:rPr>
              <a:t>čo </a:t>
            </a:r>
            <a:r>
              <a:rPr lang="sk-SK" sz="2400" dirty="0">
                <a:latin typeface="Comic Sans MS" panose="030F0702030302020204" pitchFamily="66" charset="0"/>
              </a:rPr>
              <a:t>majú spoločné, čím sa od seba odlišujú. </a:t>
            </a:r>
          </a:p>
          <a:p>
            <a:pPr algn="just">
              <a:lnSpc>
                <a:spcPct val="150000"/>
              </a:lnSpc>
            </a:pPr>
            <a:endParaRPr lang="sk-SK" sz="2400" dirty="0">
              <a:latin typeface="Comic Sans MS" panose="030F0702030302020204" pitchFamily="66" charset="0"/>
            </a:endParaRPr>
          </a:p>
        </p:txBody>
      </p:sp>
      <p:pic>
        <p:nvPicPr>
          <p:cNvPr id="6150" name="Picture 6" descr="Lesná víla - rozlúčkové tričko pre nevestu / zeiko - SAShE.sk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6" t="28733" r="34128" b="30986"/>
          <a:stretch/>
        </p:blipFill>
        <p:spPr bwMode="auto">
          <a:xfrm>
            <a:off x="8667481" y="1906073"/>
            <a:ext cx="3320533" cy="3979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2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0456"/>
            <a:ext cx="10515600" cy="995229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smtClean="0">
                <a:latin typeface="Comic Sans MS" panose="030F0702030302020204" pitchFamily="66" charset="0"/>
              </a:rPr>
              <a:t>Pracujeme s textom </a:t>
            </a:r>
            <a:endParaRPr lang="sk-SK" sz="54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129" y="1532586"/>
            <a:ext cx="11191741" cy="532541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sz="3000" b="1" dirty="0" smtClean="0">
                <a:latin typeface="Comic Sans MS" panose="030F0702030302020204" pitchFamily="66" charset="0"/>
              </a:rPr>
              <a:t>Usporiadaj kroky vládcu. Ako sa dostal do Tatier?</a:t>
            </a:r>
          </a:p>
          <a:p>
            <a:pPr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voda </a:t>
            </a:r>
            <a:r>
              <a:rPr lang="sk-SK" sz="2400" dirty="0">
                <a:latin typeface="Comic Sans MS" panose="030F0702030302020204" pitchFamily="66" charset="0"/>
              </a:rPr>
              <a:t>prerazila tvrdú tatranskú žulu</a:t>
            </a:r>
          </a:p>
          <a:p>
            <a:pPr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dlhé </a:t>
            </a:r>
            <a:r>
              <a:rPr lang="sk-SK" sz="2400" dirty="0">
                <a:latin typeface="Comic Sans MS" panose="030F0702030302020204" pitchFamily="66" charset="0"/>
              </a:rPr>
              <a:t>roky hľadal vládca svoju vyvolenú </a:t>
            </a:r>
            <a:endParaRPr lang="sk-SK" sz="24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zvolal </a:t>
            </a:r>
            <a:r>
              <a:rPr lang="sk-SK" sz="2400" dirty="0">
                <a:latin typeface="Comic Sans MS" panose="030F0702030302020204" pitchFamily="66" charset="0"/>
              </a:rPr>
              <a:t>svojich poradcov a požiadal ich o pomoc</a:t>
            </a:r>
          </a:p>
          <a:p>
            <a:pPr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voda </a:t>
            </a:r>
            <a:r>
              <a:rPr lang="sk-SK" sz="2400" dirty="0">
                <a:latin typeface="Comic Sans MS" panose="030F0702030302020204" pitchFamily="66" charset="0"/>
              </a:rPr>
              <a:t>rozhlodala morský breh</a:t>
            </a:r>
          </a:p>
          <a:p>
            <a:pPr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plesá </a:t>
            </a:r>
            <a:r>
              <a:rPr lang="sk-SK" sz="2400" dirty="0">
                <a:latin typeface="Comic Sans MS" panose="030F0702030302020204" pitchFamily="66" charset="0"/>
              </a:rPr>
              <a:t>boli nazvané morské oká</a:t>
            </a:r>
          </a:p>
          <a:p>
            <a:pPr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zahryzla </a:t>
            </a:r>
            <a:r>
              <a:rPr lang="sk-SK" sz="2400" dirty="0">
                <a:latin typeface="Comic Sans MS" panose="030F0702030302020204" pitchFamily="66" charset="0"/>
              </a:rPr>
              <a:t>sa do kyprej zeme</a:t>
            </a:r>
          </a:p>
          <a:p>
            <a:pPr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na </a:t>
            </a:r>
            <a:r>
              <a:rPr lang="sk-SK" sz="2400" dirty="0">
                <a:latin typeface="Comic Sans MS" panose="030F0702030302020204" pitchFamily="66" charset="0"/>
              </a:rPr>
              <a:t>brehoch jazier sa každý  večer zjavoval vládca</a:t>
            </a:r>
          </a:p>
          <a:p>
            <a:pPr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v </a:t>
            </a:r>
            <a:r>
              <a:rPr lang="sk-SK" sz="2400" dirty="0">
                <a:latin typeface="Comic Sans MS" panose="030F0702030302020204" pitchFamily="66" charset="0"/>
              </a:rPr>
              <a:t>doline sa zjavilo </a:t>
            </a:r>
            <a:r>
              <a:rPr lang="sk-SK" sz="2400" dirty="0" smtClean="0">
                <a:latin typeface="Comic Sans MS" panose="030F0702030302020204" pitchFamily="66" charset="0"/>
              </a:rPr>
              <a:t>pleso</a:t>
            </a:r>
            <a:endParaRPr lang="sk-SK" sz="2400" dirty="0">
              <a:latin typeface="Comic Sans MS" panose="030F0702030302020204" pitchFamily="66" charset="0"/>
            </a:endParaRPr>
          </a:p>
        </p:txBody>
      </p:sp>
      <p:pic>
        <p:nvPicPr>
          <p:cNvPr id="4104" name="Picture 8" descr="Foto neptun kreslený | fotobanka Fotky&amp;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031" y="2535460"/>
            <a:ext cx="3587839" cy="367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03031"/>
            <a:ext cx="10515600" cy="995229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smtClean="0">
                <a:latin typeface="Comic Sans MS" panose="030F0702030302020204" pitchFamily="66" charset="0"/>
              </a:rPr>
              <a:t>Pracujeme s textom </a:t>
            </a:r>
            <a:endParaRPr lang="sk-SK" sz="54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129" y="1098260"/>
            <a:ext cx="11191741" cy="575974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60000"/>
              </a:lnSpc>
              <a:buNone/>
              <a:defRPr/>
            </a:pPr>
            <a:r>
              <a:rPr lang="sk-SK" sz="2400" b="1" dirty="0">
                <a:latin typeface="Comic Sans MS" panose="030F0702030302020204" pitchFamily="66" charset="0"/>
              </a:rPr>
              <a:t>Čo priviedlo kráľovnú tatranských </a:t>
            </a:r>
            <a:r>
              <a:rPr lang="sk-SK" sz="2400" b="1" dirty="0" smtClean="0">
                <a:latin typeface="Comic Sans MS" panose="030F0702030302020204" pitchFamily="66" charset="0"/>
              </a:rPr>
              <a:t>víl na </a:t>
            </a:r>
            <a:r>
              <a:rPr lang="sk-SK" sz="2400" b="1" dirty="0">
                <a:latin typeface="Comic Sans MS" panose="030F0702030302020204" pitchFamily="66" charset="0"/>
              </a:rPr>
              <a:t>pobrežie Severného mora?</a:t>
            </a:r>
          </a:p>
          <a:p>
            <a:pPr marL="457200" indent="-457200" algn="just">
              <a:lnSpc>
                <a:spcPct val="160000"/>
              </a:lnSpc>
              <a:buFontTx/>
              <a:buAutoNum type="alphaUcPeriod"/>
              <a:defRPr/>
            </a:pPr>
            <a:r>
              <a:rPr lang="sk-SK" sz="2400" dirty="0" smtClean="0">
                <a:latin typeface="Comic Sans MS" panose="030F0702030302020204" pitchFamily="66" charset="0"/>
              </a:rPr>
              <a:t>Chcela </a:t>
            </a:r>
            <a:r>
              <a:rPr lang="sk-SK" sz="2400" dirty="0">
                <a:latin typeface="Comic Sans MS" panose="030F0702030302020204" pitchFamily="66" charset="0"/>
              </a:rPr>
              <a:t>si zaplávať v mori.</a:t>
            </a:r>
          </a:p>
          <a:p>
            <a:pPr marL="457200" indent="-457200" algn="just">
              <a:lnSpc>
                <a:spcPct val="160000"/>
              </a:lnSpc>
              <a:buFontTx/>
              <a:buAutoNum type="alphaUcPeriod" startAt="2"/>
              <a:defRPr/>
            </a:pPr>
            <a:r>
              <a:rPr lang="sk-SK" sz="2400" dirty="0" smtClean="0">
                <a:latin typeface="Comic Sans MS" panose="030F0702030302020204" pitchFamily="66" charset="0"/>
              </a:rPr>
              <a:t>Priniesol </a:t>
            </a:r>
            <a:r>
              <a:rPr lang="sk-SK" sz="2400" dirty="0">
                <a:latin typeface="Comic Sans MS" panose="030F0702030302020204" pitchFamily="66" charset="0"/>
              </a:rPr>
              <a:t>ju priateľ Vietor, lebo chcela vidieť more.</a:t>
            </a:r>
          </a:p>
          <a:p>
            <a:pPr marL="514350" indent="-514350" algn="just">
              <a:lnSpc>
                <a:spcPct val="160000"/>
              </a:lnSpc>
              <a:buFontTx/>
              <a:buAutoNum type="alphaUcPeriod" startAt="3"/>
              <a:defRPr/>
            </a:pPr>
            <a:r>
              <a:rPr lang="sk-SK" sz="2400" dirty="0" smtClean="0">
                <a:latin typeface="Comic Sans MS" panose="030F0702030302020204" pitchFamily="66" charset="0"/>
              </a:rPr>
              <a:t>Priniesol </a:t>
            </a:r>
            <a:r>
              <a:rPr lang="sk-SK" sz="2400" dirty="0">
                <a:latin typeface="Comic Sans MS" panose="030F0702030302020204" pitchFamily="66" charset="0"/>
              </a:rPr>
              <a:t>ju priateľ Vietor, lebo chcela vidieť vládcu Severného mora na vlastné  oči.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sk-SK" sz="2400" b="1" dirty="0" smtClean="0">
                <a:latin typeface="Comic Sans MS" panose="030F0702030302020204" pitchFamily="66" charset="0"/>
              </a:rPr>
              <a:t>Čo bolo dôvodom toho, že odmietla manželstvo s kráľom mora?</a:t>
            </a:r>
          </a:p>
          <a:p>
            <a:pPr marL="514350" indent="-514350">
              <a:lnSpc>
                <a:spcPct val="160000"/>
              </a:lnSpc>
              <a:buFontTx/>
              <a:buAutoNum type="alphaUcPeriod"/>
            </a:pPr>
            <a:r>
              <a:rPr lang="sk-SK" altLang="sk-SK" sz="2400" dirty="0" smtClean="0">
                <a:latin typeface="Comic Sans MS" panose="030F0702030302020204" pitchFamily="66" charset="0"/>
              </a:rPr>
              <a:t>Bolo </a:t>
            </a:r>
            <a:r>
              <a:rPr lang="sk-SK" altLang="sk-SK" sz="2400" dirty="0">
                <a:latin typeface="Comic Sans MS" panose="030F0702030302020204" pitchFamily="66" charset="0"/>
              </a:rPr>
              <a:t>jej chladno v chladných vodách </a:t>
            </a:r>
            <a:r>
              <a:rPr lang="sk-SK" altLang="sk-SK" sz="2400" dirty="0" smtClean="0">
                <a:latin typeface="Comic Sans MS" panose="030F0702030302020204" pitchFamily="66" charset="0"/>
              </a:rPr>
              <a:t>Severného </a:t>
            </a:r>
            <a:r>
              <a:rPr lang="sk-SK" altLang="sk-SK" sz="2400" dirty="0">
                <a:latin typeface="Comic Sans MS" panose="030F0702030302020204" pitchFamily="66" charset="0"/>
              </a:rPr>
              <a:t>mora</a:t>
            </a:r>
            <a:r>
              <a:rPr lang="sk-SK" altLang="sk-SK" sz="2400" dirty="0" smtClean="0"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lnSpc>
                <a:spcPct val="160000"/>
              </a:lnSpc>
              <a:buFontTx/>
              <a:buAutoNum type="alphaUcPeriod" startAt="2"/>
            </a:pPr>
            <a:r>
              <a:rPr lang="sk-SK" altLang="sk-SK" sz="2400" dirty="0" smtClean="0">
                <a:latin typeface="Comic Sans MS" panose="030F0702030302020204" pitchFamily="66" charset="0"/>
              </a:rPr>
              <a:t>Túžila  sa s Vetrom vrátiť domov, lebo chcela byť len s ním.</a:t>
            </a:r>
            <a:endParaRPr lang="sk-SK" altLang="sk-SK" sz="2400" dirty="0">
              <a:latin typeface="Comic Sans MS" panose="030F0702030302020204" pitchFamily="66" charset="0"/>
            </a:endParaRPr>
          </a:p>
          <a:p>
            <a:pPr marL="514350" indent="-514350">
              <a:lnSpc>
                <a:spcPct val="160000"/>
              </a:lnSpc>
              <a:buFontTx/>
              <a:buAutoNum type="alphaUcPeriod" startAt="3"/>
            </a:pPr>
            <a:r>
              <a:rPr lang="sk-SK" altLang="sk-SK" sz="2400" dirty="0">
                <a:latin typeface="Comic Sans MS" panose="030F0702030302020204" pitchFamily="66" charset="0"/>
              </a:rPr>
              <a:t>Túžila sa vrátiť späť do rodných hôr, lebo </a:t>
            </a:r>
            <a:r>
              <a:rPr lang="sk-SK" altLang="sk-SK" sz="2400" dirty="0" smtClean="0">
                <a:latin typeface="Comic Sans MS" panose="030F0702030302020204" pitchFamily="66" charset="0"/>
              </a:rPr>
              <a:t>tam </a:t>
            </a:r>
            <a:r>
              <a:rPr lang="sk-SK" altLang="sk-SK" sz="2400" dirty="0">
                <a:latin typeface="Comic Sans MS" panose="030F0702030302020204" pitchFamily="66" charset="0"/>
              </a:rPr>
              <a:t>svieti slnko, spievajú vtáci, </a:t>
            </a:r>
            <a:r>
              <a:rPr lang="sk-SK" altLang="sk-SK" sz="2400" dirty="0" smtClean="0">
                <a:latin typeface="Comic Sans MS" panose="030F0702030302020204" pitchFamily="66" charset="0"/>
              </a:rPr>
              <a:t>kvitnú kvety </a:t>
            </a:r>
            <a:r>
              <a:rPr lang="sk-SK" altLang="sk-SK" sz="2400" dirty="0">
                <a:latin typeface="Comic Sans MS" panose="030F0702030302020204" pitchFamily="66" charset="0"/>
              </a:rPr>
              <a:t>a môže spievať a tancovať so </a:t>
            </a:r>
            <a:r>
              <a:rPr lang="sk-SK" altLang="sk-SK" sz="2400" dirty="0" smtClean="0">
                <a:latin typeface="Comic Sans MS" panose="030F0702030302020204" pitchFamily="66" charset="0"/>
              </a:rPr>
              <a:t>svojimi družkami</a:t>
            </a:r>
            <a:r>
              <a:rPr lang="sk-SK" altLang="sk-SK" sz="2400" dirty="0">
                <a:latin typeface="Comic Sans MS" panose="030F0702030302020204" pitchFamily="66" charset="0"/>
              </a:rPr>
              <a:t>.</a:t>
            </a:r>
            <a:endParaRPr lang="sk-SK" sz="2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9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409" y="373488"/>
            <a:ext cx="6219422" cy="995229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smtClean="0">
                <a:latin typeface="Comic Sans MS" panose="030F0702030302020204" pitchFamily="66" charset="0"/>
              </a:rPr>
              <a:t>Zapíšeme si!</a:t>
            </a:r>
            <a:endParaRPr lang="sk-SK" sz="54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129" y="1725768"/>
            <a:ext cx="11191741" cy="417275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k-SK" dirty="0" smtClean="0">
                <a:latin typeface="Comic Sans MS" panose="030F0702030302020204" pitchFamily="66" charset="0"/>
              </a:rPr>
              <a:t> </a:t>
            </a:r>
            <a:r>
              <a:rPr lang="sk-SK" b="1" dirty="0" smtClean="0">
                <a:latin typeface="Comic Sans MS" panose="030F0702030302020204" pitchFamily="66" charset="0"/>
              </a:rPr>
              <a:t>lit. druh</a:t>
            </a:r>
            <a:r>
              <a:rPr lang="sk-SK" dirty="0" smtClean="0">
                <a:latin typeface="Comic Sans MS" panose="030F0702030302020204" pitchFamily="66" charset="0"/>
              </a:rPr>
              <a:t>: 	epika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b="1" dirty="0" smtClean="0">
                <a:latin typeface="Comic Sans MS" panose="030F0702030302020204" pitchFamily="66" charset="0"/>
              </a:rPr>
              <a:t>lit. forma</a:t>
            </a:r>
            <a:r>
              <a:rPr lang="sk-SK" dirty="0" smtClean="0">
                <a:latin typeface="Comic Sans MS" panose="030F0702030302020204" pitchFamily="66" charset="0"/>
              </a:rPr>
              <a:t>: 	próza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b="1" dirty="0" smtClean="0">
                <a:latin typeface="Comic Sans MS" panose="030F0702030302020204" pitchFamily="66" charset="0"/>
              </a:rPr>
              <a:t>lit. žáner</a:t>
            </a:r>
            <a:r>
              <a:rPr lang="sk-SK" dirty="0" smtClean="0">
                <a:latin typeface="Comic Sans MS" panose="030F0702030302020204" pitchFamily="66" charset="0"/>
              </a:rPr>
              <a:t>: 	báj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b="1" dirty="0" smtClean="0">
                <a:latin typeface="Comic Sans MS" panose="030F0702030302020204" pitchFamily="66" charset="0"/>
              </a:rPr>
              <a:t>téma</a:t>
            </a:r>
            <a:r>
              <a:rPr lang="sk-SK" dirty="0" smtClean="0">
                <a:latin typeface="Comic Sans MS" panose="030F0702030302020204" pitchFamily="66" charset="0"/>
              </a:rPr>
              <a:t>: 		Vznik tatranských plies. 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b="1" dirty="0" smtClean="0">
                <a:latin typeface="Comic Sans MS" panose="030F0702030302020204" pitchFamily="66" charset="0"/>
              </a:rPr>
              <a:t>idea</a:t>
            </a:r>
            <a:r>
              <a:rPr lang="sk-SK" dirty="0" smtClean="0">
                <a:latin typeface="Comic Sans MS" panose="030F0702030302020204" pitchFamily="66" charset="0"/>
              </a:rPr>
              <a:t>: 		Krásy Slovenska, slovenskej prírody. </a:t>
            </a:r>
            <a:endParaRPr lang="sk-SK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Obraz Horské Pleso zs24732 | Príroda Obrazy | DECOTRE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10728" r="8458" b="10519"/>
          <a:stretch/>
        </p:blipFill>
        <p:spPr bwMode="auto">
          <a:xfrm>
            <a:off x="6283973" y="92277"/>
            <a:ext cx="5908027" cy="3719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7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0456"/>
            <a:ext cx="10515600" cy="995229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smtClean="0">
                <a:latin typeface="Comic Sans MS" panose="030F0702030302020204" pitchFamily="66" charset="0"/>
              </a:rPr>
              <a:t>OPAKUJEME</a:t>
            </a:r>
            <a:endParaRPr lang="sk-SK" sz="54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275" y="2176530"/>
            <a:ext cx="11191741" cy="44303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Čo je to báj? 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Čo ľudia vyjadrujú v bájach? 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Prečo vznikli báje? 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Akú funkciu v báji majú bohovia a polobohovia? 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Čo všetko môže byť témou báje?</a:t>
            </a:r>
            <a:endParaRPr lang="sk-SK" sz="24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No Idea What Sticker by Carawrrr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24" y="532327"/>
            <a:ext cx="5379076" cy="537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6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0456"/>
            <a:ext cx="10515600" cy="995229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smtClean="0">
                <a:latin typeface="Comic Sans MS" panose="030F0702030302020204" pitchFamily="66" charset="0"/>
              </a:rPr>
              <a:t>Anton Marec</a:t>
            </a:r>
            <a:endParaRPr lang="sk-SK" sz="54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275" y="1738648"/>
            <a:ext cx="11191741" cy="48682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sz="2400" dirty="0" smtClean="0">
                <a:latin typeface="Comic Sans MS" panose="030F0702030302020204" pitchFamily="66" charset="0"/>
              </a:rPr>
              <a:t>* 11. august 1953, Chlmec pri Žiline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 slovenský prozaik a dramatik, autor rozhlasových hier </a:t>
            </a:r>
          </a:p>
          <a:p>
            <a:pPr algn="just">
              <a:lnSpc>
                <a:spcPct val="150000"/>
              </a:lnSpc>
            </a:pPr>
            <a:r>
              <a:rPr lang="sk-SK" sz="2400" dirty="0">
                <a:latin typeface="Comic Sans MS" panose="030F0702030302020204" pitchFamily="66" charset="0"/>
              </a:rPr>
              <a:t> </a:t>
            </a:r>
            <a:r>
              <a:rPr lang="sk-SK" sz="2400" dirty="0" smtClean="0">
                <a:latin typeface="Comic Sans MS" panose="030F0702030302020204" pitchFamily="66" charset="0"/>
              </a:rPr>
              <a:t>autor literatúry pre deti a mládež </a:t>
            </a:r>
          </a:p>
          <a:p>
            <a:pPr algn="just">
              <a:lnSpc>
                <a:spcPct val="150000"/>
              </a:lnSpc>
            </a:pPr>
            <a:r>
              <a:rPr lang="sk-SK" sz="2400" dirty="0">
                <a:latin typeface="Comic Sans MS" panose="030F0702030302020204" pitchFamily="66" charset="0"/>
              </a:rPr>
              <a:t> </a:t>
            </a:r>
            <a:r>
              <a:rPr lang="sk-SK" sz="2400" dirty="0" smtClean="0">
                <a:latin typeface="Comic Sans MS" panose="030F0702030302020204" pitchFamily="66" charset="0"/>
              </a:rPr>
              <a:t>vyštudoval pedagogickú fakultu (kombinácia slovenčina – angličtina)</a:t>
            </a:r>
          </a:p>
          <a:p>
            <a:pPr algn="just">
              <a:lnSpc>
                <a:spcPct val="150000"/>
              </a:lnSpc>
            </a:pPr>
            <a:r>
              <a:rPr lang="sk-SK" sz="2400" dirty="0">
                <a:latin typeface="Comic Sans MS" panose="030F0702030302020204" pitchFamily="66" charset="0"/>
              </a:rPr>
              <a:t> </a:t>
            </a:r>
            <a:r>
              <a:rPr lang="sk-SK" sz="2400" dirty="0" smtClean="0">
                <a:latin typeface="Comic Sans MS" panose="030F0702030302020204" pitchFamily="66" charset="0"/>
              </a:rPr>
              <a:t>pracoval ako nosič na Zbojnícku chatu v Tatrách</a:t>
            </a:r>
          </a:p>
          <a:p>
            <a:pPr algn="just">
              <a:lnSpc>
                <a:spcPct val="150000"/>
              </a:lnSpc>
            </a:pPr>
            <a:r>
              <a:rPr lang="sk-SK" sz="2400" dirty="0">
                <a:latin typeface="Comic Sans MS" panose="030F0702030302020204" pitchFamily="66" charset="0"/>
              </a:rPr>
              <a:t> </a:t>
            </a:r>
            <a:r>
              <a:rPr lang="sk-SK" sz="2400" dirty="0" smtClean="0">
                <a:latin typeface="Comic Sans MS" panose="030F0702030302020204" pitchFamily="66" charset="0"/>
              </a:rPr>
              <a:t>uskutočnil niekoľko významných horolezeckých výstupov</a:t>
            </a:r>
          </a:p>
          <a:p>
            <a:pPr algn="just">
              <a:lnSpc>
                <a:spcPct val="150000"/>
              </a:lnSpc>
            </a:pPr>
            <a:r>
              <a:rPr lang="sk-SK" sz="2400" dirty="0">
                <a:latin typeface="Comic Sans MS" panose="030F0702030302020204" pitchFamily="66" charset="0"/>
              </a:rPr>
              <a:t> </a:t>
            </a:r>
            <a:r>
              <a:rPr lang="sk-SK" sz="2400" dirty="0" smtClean="0">
                <a:latin typeface="Comic Sans MS" panose="030F0702030302020204" pitchFamily="66" charset="0"/>
              </a:rPr>
              <a:t>pracoval ako profesionálny člen Horskej služby</a:t>
            </a:r>
            <a:endParaRPr lang="sk-SK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Anton Mar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546" y="270456"/>
            <a:ext cx="2395470" cy="342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5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0456"/>
            <a:ext cx="10515600" cy="995229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smtClean="0">
                <a:latin typeface="Comic Sans MS" panose="030F0702030302020204" pitchFamily="66" charset="0"/>
              </a:rPr>
              <a:t>Anton Marec</a:t>
            </a:r>
            <a:endParaRPr lang="sk-SK" sz="54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275" y="1738648"/>
            <a:ext cx="11191741" cy="486821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 v Tatrách pracoval ako nosič, horský vodca, ale aj ako chatár (Chata pod Rysmi, Chata pri Zelenom plese, chata na Solisku)</a:t>
            </a:r>
          </a:p>
          <a:p>
            <a:pPr algn="just">
              <a:lnSpc>
                <a:spcPct val="150000"/>
              </a:lnSpc>
            </a:pPr>
            <a:r>
              <a:rPr lang="sk-SK" sz="2400" dirty="0">
                <a:latin typeface="Comic Sans MS" panose="030F0702030302020204" pitchFamily="66" charset="0"/>
              </a:rPr>
              <a:t> </a:t>
            </a:r>
            <a:r>
              <a:rPr lang="sk-SK" sz="2400" dirty="0" smtClean="0">
                <a:latin typeface="Comic Sans MS" panose="030F0702030302020204" pitchFamily="66" charset="0"/>
              </a:rPr>
              <a:t>spolu s manželkou založil lyžiarsku školu v Podbanskom</a:t>
            </a:r>
          </a:p>
          <a:p>
            <a:pPr algn="just">
              <a:lnSpc>
                <a:spcPct val="150000"/>
              </a:lnSpc>
            </a:pPr>
            <a:r>
              <a:rPr lang="sk-SK" sz="2400" dirty="0">
                <a:latin typeface="Comic Sans MS" panose="030F0702030302020204" pitchFamily="66" charset="0"/>
              </a:rPr>
              <a:t> </a:t>
            </a:r>
            <a:r>
              <a:rPr lang="sk-SK" sz="2400" dirty="0" smtClean="0">
                <a:latin typeface="Comic Sans MS" panose="030F0702030302020204" pitchFamily="66" charset="0"/>
              </a:rPr>
              <a:t>v lete spolupracoval s cestovnými agentúrami a sprevádzal zahraničných klientov na vysokohorských výstupoch v Tatrách</a:t>
            </a:r>
          </a:p>
          <a:p>
            <a:pPr algn="just">
              <a:lnSpc>
                <a:spcPct val="150000"/>
              </a:lnSpc>
            </a:pPr>
            <a:r>
              <a:rPr lang="sk-SK" sz="2400" dirty="0">
                <a:latin typeface="Comic Sans MS" panose="030F0702030302020204" pitchFamily="66" charset="0"/>
              </a:rPr>
              <a:t> </a:t>
            </a:r>
            <a:r>
              <a:rPr lang="sk-SK" sz="2400" dirty="0" smtClean="0">
                <a:latin typeface="Comic Sans MS" panose="030F0702030302020204" pitchFamily="66" charset="0"/>
              </a:rPr>
              <a:t>žije v Novom Smokovci</a:t>
            </a:r>
          </a:p>
          <a:p>
            <a:pPr algn="just">
              <a:lnSpc>
                <a:spcPct val="150000"/>
              </a:lnSpc>
            </a:pPr>
            <a:r>
              <a:rPr lang="sk-SK" sz="2400" dirty="0">
                <a:latin typeface="Comic Sans MS" panose="030F0702030302020204" pitchFamily="66" charset="0"/>
              </a:rPr>
              <a:t> </a:t>
            </a:r>
            <a:r>
              <a:rPr lang="sk-SK" sz="2400" dirty="0" smtClean="0">
                <a:latin typeface="Comic Sans MS" panose="030F0702030302020204" pitchFamily="66" charset="0"/>
              </a:rPr>
              <a:t>jeho syn je Samuel Marec (známy slovenský publicista)</a:t>
            </a:r>
            <a:endParaRPr lang="sk-SK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0456"/>
            <a:ext cx="10515600" cy="995229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smtClean="0">
                <a:latin typeface="Comic Sans MS" panose="030F0702030302020204" pitchFamily="66" charset="0"/>
              </a:rPr>
              <a:t>Tvorba</a:t>
            </a:r>
            <a:endParaRPr lang="sk-SK" sz="54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275" y="1738648"/>
            <a:ext cx="11191741" cy="486821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 píše poviedky novely a literatúru faktu </a:t>
            </a:r>
          </a:p>
          <a:p>
            <a:pPr algn="just">
              <a:lnSpc>
                <a:spcPct val="150000"/>
              </a:lnSpc>
            </a:pPr>
            <a:r>
              <a:rPr lang="sk-SK" sz="2400" dirty="0">
                <a:latin typeface="Comic Sans MS" panose="030F0702030302020204" pitchFamily="66" charset="0"/>
              </a:rPr>
              <a:t> </a:t>
            </a:r>
            <a:r>
              <a:rPr lang="sk-SK" sz="2400" dirty="0" smtClean="0">
                <a:latin typeface="Comic Sans MS" panose="030F0702030302020204" pitchFamily="66" charset="0"/>
              </a:rPr>
              <a:t>vo svojich knihách zachytáva svet hôr - Tatier</a:t>
            </a:r>
          </a:p>
          <a:p>
            <a:pPr algn="just">
              <a:lnSpc>
                <a:spcPct val="150000"/>
              </a:lnSpc>
            </a:pPr>
            <a:r>
              <a:rPr lang="sk-SK" sz="2400" dirty="0">
                <a:latin typeface="Comic Sans MS" panose="030F0702030302020204" pitchFamily="66" charset="0"/>
              </a:rPr>
              <a:t> </a:t>
            </a:r>
            <a:r>
              <a:rPr lang="sk-SK" sz="2400" dirty="0" smtClean="0">
                <a:latin typeface="Comic Sans MS" panose="030F0702030302020204" pitchFamily="66" charset="0"/>
              </a:rPr>
              <a:t>píše aj o krajine pod Tatrami – o Spiši, o jeho histórii = povesti a legendy</a:t>
            </a:r>
          </a:p>
          <a:p>
            <a:pPr algn="just">
              <a:lnSpc>
                <a:spcPct val="150000"/>
              </a:lnSpc>
            </a:pPr>
            <a:r>
              <a:rPr lang="sk-SK" sz="2400" dirty="0">
                <a:latin typeface="Comic Sans MS" panose="030F0702030302020204" pitchFamily="66" charset="0"/>
              </a:rPr>
              <a:t> </a:t>
            </a:r>
            <a:r>
              <a:rPr lang="sk-SK" sz="2400" dirty="0" smtClean="0">
                <a:latin typeface="Comic Sans MS" panose="030F0702030302020204" pitchFamily="66" charset="0"/>
              </a:rPr>
              <a:t>jeho kniha </a:t>
            </a:r>
            <a:r>
              <a:rPr lang="sk-SK" sz="2400" i="1" dirty="0" smtClean="0">
                <a:latin typeface="Comic Sans MS" panose="030F0702030302020204" pitchFamily="66" charset="0"/>
              </a:rPr>
              <a:t>Spišské povesti</a:t>
            </a:r>
            <a:r>
              <a:rPr lang="sk-SK" sz="2400" dirty="0" smtClean="0">
                <a:latin typeface="Comic Sans MS" panose="030F0702030302020204" pitchFamily="66" charset="0"/>
              </a:rPr>
              <a:t> bola zdramatizovaná a hraná v Spišskom divadle so značným úspechom</a:t>
            </a:r>
          </a:p>
          <a:p>
            <a:pPr algn="just">
              <a:lnSpc>
                <a:spcPct val="150000"/>
              </a:lnSpc>
            </a:pPr>
            <a:r>
              <a:rPr lang="sk-SK" sz="2400" dirty="0">
                <a:latin typeface="Comic Sans MS" panose="030F0702030302020204" pitchFamily="66" charset="0"/>
              </a:rPr>
              <a:t> </a:t>
            </a:r>
            <a:r>
              <a:rPr lang="sk-SK" sz="2400" dirty="0" smtClean="0">
                <a:latin typeface="Comic Sans MS" panose="030F0702030302020204" pitchFamily="66" charset="0"/>
              </a:rPr>
              <a:t>jeho príbehy sú o </a:t>
            </a:r>
            <a:r>
              <a:rPr lang="sk-SK" sz="2400" dirty="0">
                <a:latin typeface="Comic Sans MS" panose="030F0702030302020204" pitchFamily="66" charset="0"/>
              </a:rPr>
              <a:t>ľuďoch žijúcich v lone prírody, ktorí sú s prírodou mimo spoločnosti úzko spätí</a:t>
            </a:r>
          </a:p>
          <a:p>
            <a:pPr algn="just">
              <a:lnSpc>
                <a:spcPct val="150000"/>
              </a:lnSpc>
            </a:pPr>
            <a:endParaRPr lang="sk-SK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5935" y="225983"/>
            <a:ext cx="5549721" cy="995229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smtClean="0">
                <a:latin typeface="Comic Sans MS" panose="030F0702030302020204" pitchFamily="66" charset="0"/>
              </a:rPr>
              <a:t>Diela</a:t>
            </a:r>
            <a:endParaRPr lang="sk-SK" sz="54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Knižnica - Bibiana, verzia 0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3" y="270456"/>
            <a:ext cx="2659488" cy="379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niha: Povesti z Tatier (Anton Marec) | bux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124" y="372556"/>
            <a:ext cx="2338633" cy="358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ton Marec - Diela v slovenčine | Page 2 | Literárne informačné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1" r="15671"/>
          <a:stretch/>
        </p:blipFill>
        <p:spPr bwMode="auto">
          <a:xfrm>
            <a:off x="8429620" y="3387144"/>
            <a:ext cx="2295820" cy="331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nton Marec - Diela | Literárne informačné centr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r="18375"/>
          <a:stretch/>
        </p:blipFill>
        <p:spPr bwMode="auto">
          <a:xfrm>
            <a:off x="111657" y="2989239"/>
            <a:ext cx="2274679" cy="35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nton Marec - Diela | Literárne informačné centr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0" r="15672"/>
          <a:stretch/>
        </p:blipFill>
        <p:spPr bwMode="auto">
          <a:xfrm>
            <a:off x="2708436" y="1896750"/>
            <a:ext cx="2749598" cy="394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nton Marec - Diela | Literárne informačné centru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3" r="15851"/>
          <a:stretch/>
        </p:blipFill>
        <p:spPr bwMode="auto">
          <a:xfrm>
            <a:off x="6937553" y="533822"/>
            <a:ext cx="2443177" cy="358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www.slovakheritage.org/Shopping/Books/Images/Janosi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4956" y="2989239"/>
            <a:ext cx="2480700" cy="3564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710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260" y="196738"/>
            <a:ext cx="10515600" cy="995229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smtClean="0">
                <a:latin typeface="Comic Sans MS" panose="030F0702030302020204" pitchFamily="66" charset="0"/>
              </a:rPr>
              <a:t>Tatry</a:t>
            </a:r>
            <a:endParaRPr lang="sk-SK" sz="54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9260" y="1304321"/>
            <a:ext cx="10910551" cy="523459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sz="2400" dirty="0">
                <a:latin typeface="Comic Sans MS" panose="030F0702030302020204" pitchFamily="66" charset="0"/>
              </a:rPr>
              <a:t>Pôvod a význam názvu </a:t>
            </a:r>
            <a:r>
              <a:rPr lang="sk-SK" sz="2400" b="1" i="1" dirty="0">
                <a:latin typeface="Comic Sans MS" panose="030F0702030302020204" pitchFamily="66" charset="0"/>
              </a:rPr>
              <a:t>Tatry</a:t>
            </a:r>
            <a:r>
              <a:rPr lang="sk-SK" sz="2400" dirty="0">
                <a:latin typeface="Comic Sans MS" panose="030F0702030302020204" pitchFamily="66" charset="0"/>
              </a:rPr>
              <a:t> nie je doteraz spoľahlivo objasnený. Historici ho pripisujú obyvateľom, ktorí sídlili na území Slovenska ešte pred príchodom Slovanov. Odvodzujú ho od árijského slova </a:t>
            </a:r>
            <a:r>
              <a:rPr lang="sk-SK" sz="2400" i="1" dirty="0" err="1">
                <a:latin typeface="Comic Sans MS" panose="030F0702030302020204" pitchFamily="66" charset="0"/>
              </a:rPr>
              <a:t>tamtra</a:t>
            </a:r>
            <a:r>
              <a:rPr lang="sk-SK" sz="2400" dirty="0">
                <a:latin typeface="Comic Sans MS" panose="030F0702030302020204" pitchFamily="66" charset="0"/>
              </a:rPr>
              <a:t>, </a:t>
            </a:r>
            <a:r>
              <a:rPr lang="sk-SK" sz="2400" i="1" dirty="0" err="1">
                <a:latin typeface="Comic Sans MS" panose="030F0702030302020204" pitchFamily="66" charset="0"/>
              </a:rPr>
              <a:t>tâtra</a:t>
            </a:r>
            <a:r>
              <a:rPr lang="sk-SK" sz="2400" dirty="0">
                <a:latin typeface="Comic Sans MS" panose="030F0702030302020204" pitchFamily="66" charset="0"/>
              </a:rPr>
              <a:t> s významom „temný“ alebo „tmavý“, pripisujú mu význam odvodený z ľudového slova </a:t>
            </a:r>
            <a:r>
              <a:rPr lang="sk-SK" sz="2400" i="1" dirty="0">
                <a:latin typeface="Comic Sans MS" panose="030F0702030302020204" pitchFamily="66" charset="0"/>
              </a:rPr>
              <a:t>tatra</a:t>
            </a:r>
            <a:r>
              <a:rPr lang="sk-SK" sz="2400" dirty="0">
                <a:latin typeface="Comic Sans MS" panose="030F0702030302020204" pitchFamily="66" charset="0"/>
              </a:rPr>
              <a:t> v zmysle kamenistej, neúrodnej zeme. Ako najpravdepodobnejšiu možno akceptovať mienku, že názov Tatry pochádza zo slovanského slova </a:t>
            </a:r>
            <a:r>
              <a:rPr lang="sk-SK" sz="2400" i="1" dirty="0" err="1">
                <a:latin typeface="Comic Sans MS" panose="030F0702030302020204" pitchFamily="66" charset="0"/>
              </a:rPr>
              <a:t>trtri</a:t>
            </a:r>
            <a:r>
              <a:rPr lang="sk-SK" sz="2400" dirty="0">
                <a:latin typeface="Comic Sans MS" panose="030F0702030302020204" pitchFamily="66" charset="0"/>
              </a:rPr>
              <a:t>, čo znamená </a:t>
            </a:r>
            <a:r>
              <a:rPr lang="sk-SK" sz="2400" i="1" dirty="0" smtClean="0">
                <a:latin typeface="Comic Sans MS" panose="030F0702030302020204" pitchFamily="66" charset="0"/>
              </a:rPr>
              <a:t>bralá.</a:t>
            </a:r>
            <a:endParaRPr lang="sk-SK" sz="24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Okolie - VeLa - reštaurácia, ubytov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037" y="5172671"/>
            <a:ext cx="6666963" cy="168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Okolie - VeLa - reštaurácia, ubytov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2671"/>
            <a:ext cx="6666963" cy="168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275" y="442543"/>
            <a:ext cx="6309575" cy="995229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smtClean="0">
                <a:latin typeface="Comic Sans MS" panose="030F0702030302020204" pitchFamily="66" charset="0"/>
              </a:rPr>
              <a:t>Čo je to pleso?</a:t>
            </a:r>
            <a:endParaRPr lang="sk-SK" sz="54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275" y="1738648"/>
            <a:ext cx="11191741" cy="486821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 jazerá ľadovcového pôvodu v Tatrách 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 plesá sú súčasťou slovenského ľudového folklóru, literatúry, ... </a:t>
            </a:r>
          </a:p>
          <a:p>
            <a:pPr algn="just">
              <a:lnSpc>
                <a:spcPct val="150000"/>
              </a:lnSpc>
            </a:pPr>
            <a:r>
              <a:rPr lang="sk-SK" sz="2400" dirty="0">
                <a:latin typeface="Comic Sans MS" panose="030F0702030302020204" pitchFamily="66" charset="0"/>
              </a:rPr>
              <a:t> </a:t>
            </a:r>
            <a:r>
              <a:rPr lang="sk-SK" sz="2400" dirty="0" smtClean="0">
                <a:latin typeface="Comic Sans MS" panose="030F0702030302020204" pitchFamily="66" charset="0"/>
              </a:rPr>
              <a:t>plesá sú aj v Poľsku (najväčšie a najhlbšie), ale na Slovensku je ich najviac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 slovo pleso má viacero významov: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k-SK" sz="2400" dirty="0">
                <a:latin typeface="Comic Sans MS" panose="030F0702030302020204" pitchFamily="66" charset="0"/>
              </a:rPr>
              <a:t> </a:t>
            </a:r>
            <a:r>
              <a:rPr lang="sk-SK" sz="2400" dirty="0" smtClean="0">
                <a:latin typeface="Comic Sans MS" panose="030F0702030302020204" pitchFamily="66" charset="0"/>
              </a:rPr>
              <a:t>bezodtokové jazero,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k-SK" sz="2400" dirty="0">
                <a:latin typeface="Comic Sans MS" panose="030F0702030302020204" pitchFamily="66" charset="0"/>
              </a:rPr>
              <a:t> </a:t>
            </a:r>
            <a:r>
              <a:rPr lang="sk-SK" sz="2400" dirty="0" smtClean="0">
                <a:latin typeface="Comic Sans MS" panose="030F0702030302020204" pitchFamily="66" charset="0"/>
              </a:rPr>
              <a:t>ľadovcové jazero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k-SK" sz="2400" dirty="0">
                <a:latin typeface="Comic Sans MS" panose="030F0702030302020204" pitchFamily="66" charset="0"/>
              </a:rPr>
              <a:t> </a:t>
            </a:r>
            <a:r>
              <a:rPr lang="sk-SK" sz="2400" dirty="0" smtClean="0">
                <a:latin typeface="Comic Sans MS" panose="030F0702030302020204" pitchFamily="66" charset="0"/>
              </a:rPr>
              <a:t>horské jazero,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k-SK" sz="2400" dirty="0">
                <a:latin typeface="Comic Sans MS" panose="030F0702030302020204" pitchFamily="66" charset="0"/>
              </a:rPr>
              <a:t> </a:t>
            </a:r>
            <a:r>
              <a:rPr lang="sk-SK" sz="2400" dirty="0" smtClean="0">
                <a:latin typeface="Comic Sans MS" panose="030F0702030302020204" pitchFamily="66" charset="0"/>
              </a:rPr>
              <a:t>alebo všeobecne jazero. </a:t>
            </a:r>
          </a:p>
          <a:p>
            <a:pPr marL="914400" lvl="2" indent="0" algn="just">
              <a:lnSpc>
                <a:spcPct val="150000"/>
              </a:lnSpc>
              <a:buNone/>
            </a:pPr>
            <a:endParaRPr lang="sk-SK" sz="2400" dirty="0">
              <a:latin typeface="Comic Sans MS" panose="030F0702030302020204" pitchFamily="66" charset="0"/>
            </a:endParaRP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sk-SK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Štrbské pleso - Šikovníč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955" y="3744071"/>
            <a:ext cx="4500048" cy="2997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rbske pleso II / c_watercolors - SAShE.sk - Handmade Obraz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15758" r="4280" b="14929"/>
          <a:stretch/>
        </p:blipFill>
        <p:spPr bwMode="auto">
          <a:xfrm>
            <a:off x="7688687" y="184542"/>
            <a:ext cx="3727316" cy="2292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3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0456"/>
            <a:ext cx="10515600" cy="995229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smtClean="0">
                <a:latin typeface="Comic Sans MS" panose="030F0702030302020204" pitchFamily="66" charset="0"/>
              </a:rPr>
              <a:t>Pracujeme s textom </a:t>
            </a:r>
            <a:endParaRPr lang="sk-SK" sz="54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0912" y="1738648"/>
            <a:ext cx="11191741" cy="486821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sk-SK" sz="2400" dirty="0">
                <a:latin typeface="Comic Sans MS" panose="030F0702030302020204" pitchFamily="66" charset="0"/>
              </a:rPr>
              <a:t>Čo priviedlo kráľovnú tatranských víl na pobrežie Severného mora</a:t>
            </a:r>
            <a:r>
              <a:rPr lang="sk-SK" sz="2400" dirty="0" smtClean="0">
                <a:latin typeface="Comic Sans MS" panose="030F0702030302020204" pitchFamily="66" charset="0"/>
              </a:rPr>
              <a:t>?</a:t>
            </a:r>
            <a:r>
              <a:rPr lang="sk-SK" sz="2400" dirty="0">
                <a:latin typeface="Comic Sans MS" panose="030F0702030302020204" pitchFamily="66" charset="0"/>
              </a:rPr>
              <a:t>  </a:t>
            </a:r>
          </a:p>
          <a:p>
            <a:pPr algn="just">
              <a:lnSpc>
                <a:spcPct val="150000"/>
              </a:lnSpc>
            </a:pPr>
            <a:r>
              <a:rPr lang="sk-SK" sz="2400" dirty="0">
                <a:latin typeface="Comic Sans MS" panose="030F0702030302020204" pitchFamily="66" charset="0"/>
              </a:rPr>
              <a:t>Opíšte </a:t>
            </a:r>
            <a:r>
              <a:rPr lang="sk-SK" sz="2400" dirty="0" smtClean="0">
                <a:latin typeface="Comic Sans MS" panose="030F0702030302020204" pitchFamily="66" charset="0"/>
              </a:rPr>
              <a:t>vílu. Ako </a:t>
            </a:r>
            <a:r>
              <a:rPr lang="sk-SK" sz="2400" dirty="0">
                <a:latin typeface="Comic Sans MS" panose="030F0702030302020204" pitchFamily="66" charset="0"/>
              </a:rPr>
              <a:t>vyzerala </a:t>
            </a:r>
            <a:r>
              <a:rPr lang="sk-SK" sz="2400" dirty="0" smtClean="0">
                <a:latin typeface="Comic Sans MS" panose="030F0702030302020204" pitchFamily="66" charset="0"/>
              </a:rPr>
              <a:t>a</a:t>
            </a:r>
            <a:r>
              <a:rPr lang="sk-SK" sz="2400" dirty="0">
                <a:latin typeface="Comic Sans MS" panose="030F0702030302020204" pitchFamily="66" charset="0"/>
              </a:rPr>
              <a:t> čím očarila kráľa </a:t>
            </a:r>
            <a:r>
              <a:rPr lang="sk-SK" sz="2400" dirty="0" smtClean="0">
                <a:latin typeface="Comic Sans MS" panose="030F0702030302020204" pitchFamily="66" charset="0"/>
              </a:rPr>
              <a:t>mora? </a:t>
            </a:r>
            <a:r>
              <a:rPr lang="sk-SK" sz="2400" dirty="0">
                <a:latin typeface="Comic Sans MS" panose="030F0702030302020204" pitchFamily="66" charset="0"/>
              </a:rPr>
              <a:t>Čo bolo dôvodom, že odmietla manželstvo s kráľom mora?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Aký </a:t>
            </a:r>
            <a:r>
              <a:rPr lang="sk-SK" sz="2400" dirty="0">
                <a:latin typeface="Comic Sans MS" panose="030F0702030302020204" pitchFamily="66" charset="0"/>
              </a:rPr>
              <a:t>bol vzťah víly k rodnému kraju a prečo mu dala prednosť pred možnosťou vládnuť moru?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Akou </a:t>
            </a:r>
            <a:r>
              <a:rPr lang="sk-SK" sz="2400" dirty="0">
                <a:latin typeface="Comic Sans MS" panose="030F0702030302020204" pitchFamily="66" charset="0"/>
              </a:rPr>
              <a:t>vlastnosťou vynikal  vládca Severného mora? Prečo sa mu nepodarilo zazrieť už nikdy viac krásnu vílu? 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Vypíšte </a:t>
            </a:r>
            <a:r>
              <a:rPr lang="sk-SK" sz="2400" dirty="0">
                <a:latin typeface="Comic Sans MS" panose="030F0702030302020204" pitchFamily="66" charset="0"/>
              </a:rPr>
              <a:t>z príbehu jednotlivé kroky, ako sa dostal kráľ Severného mora do Tatier.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Sú </a:t>
            </a:r>
            <a:r>
              <a:rPr lang="sk-SK" sz="2400" dirty="0">
                <a:latin typeface="Comic Sans MS" panose="030F0702030302020204" pitchFamily="66" charset="0"/>
              </a:rPr>
              <a:t>predstavy o pôvode vrchov, dolín, plies reálne alebo sú len výsledkom nedostatočných vedomostí?</a:t>
            </a:r>
          </a:p>
        </p:txBody>
      </p:sp>
    </p:spTree>
    <p:extLst>
      <p:ext uri="{BB962C8B-B14F-4D97-AF65-F5344CB8AC3E}">
        <p14:creationId xmlns:p14="http://schemas.microsoft.com/office/powerpoint/2010/main" val="8365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510</Words>
  <Application>Microsoft Office PowerPoint</Application>
  <PresentationFormat>Širokouhlá</PresentationFormat>
  <Paragraphs>77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Wingdings</vt:lpstr>
      <vt:lpstr>Motív Office</vt:lpstr>
      <vt:lpstr>Anton Marec Tatranské plesá</vt:lpstr>
      <vt:lpstr>OPAKUJEME</vt:lpstr>
      <vt:lpstr>Anton Marec</vt:lpstr>
      <vt:lpstr>Anton Marec</vt:lpstr>
      <vt:lpstr>Tvorba</vt:lpstr>
      <vt:lpstr>Diela</vt:lpstr>
      <vt:lpstr>Tatry</vt:lpstr>
      <vt:lpstr>Čo je to pleso?</vt:lpstr>
      <vt:lpstr>Pracujeme s textom </vt:lpstr>
      <vt:lpstr>Pracujeme s textom </vt:lpstr>
      <vt:lpstr>Pracujeme s textom </vt:lpstr>
      <vt:lpstr>Pracujeme s textom </vt:lpstr>
      <vt:lpstr>Zapíšeme si!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Anton Marec Tatranské plesá</dc:title>
  <dc:creator>ziak</dc:creator>
  <cp:lastModifiedBy>Jana Kroková</cp:lastModifiedBy>
  <cp:revision>71</cp:revision>
  <dcterms:created xsi:type="dcterms:W3CDTF">2020-03-28T18:29:36Z</dcterms:created>
  <dcterms:modified xsi:type="dcterms:W3CDTF">2021-01-31T14:32:22Z</dcterms:modified>
</cp:coreProperties>
</file>