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E7A7AE-CDA1-594A-BDE6-B74E81A21A92}" v="52" dt="2021-01-27T07:29:32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0"/>
  </p:normalViewPr>
  <p:slideViewPr>
    <p:cSldViewPr snapToGrid="0">
      <p:cViewPr varScale="1">
        <p:scale>
          <a:sx n="104" d="100"/>
          <a:sy n="104" d="100"/>
        </p:scale>
        <p:origin x="188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Orska" userId="9168fba67625c78e" providerId="LiveId" clId="{BEE7A7AE-CDA1-594A-BDE6-B74E81A21A92}"/>
    <pc:docChg chg="modSld">
      <pc:chgData name="Katarzyna Orska" userId="9168fba67625c78e" providerId="LiveId" clId="{BEE7A7AE-CDA1-594A-BDE6-B74E81A21A92}" dt="2021-01-27T07:30:43.554" v="51" actId="1076"/>
      <pc:docMkLst>
        <pc:docMk/>
      </pc:docMkLst>
      <pc:sldChg chg="modSp">
        <pc:chgData name="Katarzyna Orska" userId="9168fba67625c78e" providerId="LiveId" clId="{BEE7A7AE-CDA1-594A-BDE6-B74E81A21A92}" dt="2021-01-27T07:29:32.740" v="50" actId="113"/>
        <pc:sldMkLst>
          <pc:docMk/>
          <pc:sldMk cId="0" sldId="264"/>
        </pc:sldMkLst>
        <pc:spChg chg="mod">
          <ac:chgData name="Katarzyna Orska" userId="9168fba67625c78e" providerId="LiveId" clId="{BEE7A7AE-CDA1-594A-BDE6-B74E81A21A92}" dt="2021-01-27T07:29:32.740" v="50" actId="113"/>
          <ac:spMkLst>
            <pc:docMk/>
            <pc:sldMk cId="0" sldId="264"/>
            <ac:spMk id="151" creationId="{00000000-0000-0000-0000-000000000000}"/>
          </ac:spMkLst>
        </pc:spChg>
      </pc:sldChg>
      <pc:sldChg chg="modSp mod">
        <pc:chgData name="Katarzyna Orska" userId="9168fba67625c78e" providerId="LiveId" clId="{BEE7A7AE-CDA1-594A-BDE6-B74E81A21A92}" dt="2021-01-27T07:30:43.554" v="51" actId="1076"/>
        <pc:sldMkLst>
          <pc:docMk/>
          <pc:sldMk cId="0" sldId="265"/>
        </pc:sldMkLst>
        <pc:spChg chg="mod">
          <ac:chgData name="Katarzyna Orska" userId="9168fba67625c78e" providerId="LiveId" clId="{BEE7A7AE-CDA1-594A-BDE6-B74E81A21A92}" dt="2021-01-27T07:30:43.554" v="51" actId="1076"/>
          <ac:spMkLst>
            <pc:docMk/>
            <pc:sldMk cId="0" sldId="265"/>
            <ac:spMk id="17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39D9F"/>
            </a:gs>
            <a:gs pos="50000">
              <a:schemeClr val="accent1"/>
            </a:gs>
            <a:gs pos="100000">
              <a:srgbClr val="839D9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.x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9;p7">
            <a:extLst>
              <a:ext uri="{FF2B5EF4-FFF2-40B4-BE49-F238E27FC236}">
                <a16:creationId xmlns:a16="http://schemas.microsoft.com/office/drawing/2014/main" id="{DD500592-DF92-9749-AF47-B6C9E5D7A50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855" y="3232533"/>
            <a:ext cx="2832000" cy="2203500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5FFCF6E-2F37-344E-ABA6-2F7475B67E0B}"/>
              </a:ext>
            </a:extLst>
          </p:cNvPr>
          <p:cNvSpPr txBox="1"/>
          <p:nvPr/>
        </p:nvSpPr>
        <p:spPr>
          <a:xfrm>
            <a:off x="3063855" y="1186248"/>
            <a:ext cx="27061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800" dirty="0">
                <a:latin typeface="Bodoni 72 Smallcaps Book" pitchFamily="2" charset="0"/>
              </a:rPr>
              <a:t>ZIMA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5CB6629-790D-004E-B1C1-A24122F18D3E}"/>
              </a:ext>
            </a:extLst>
          </p:cNvPr>
          <p:cNvSpPr txBox="1"/>
          <p:nvPr/>
        </p:nvSpPr>
        <p:spPr>
          <a:xfrm>
            <a:off x="3269039" y="6035768"/>
            <a:ext cx="2501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ANASTAZJA ORSKA KL. 8C</a:t>
            </a:r>
          </a:p>
        </p:txBody>
      </p:sp>
    </p:spTree>
    <p:extLst>
      <p:ext uri="{BB962C8B-B14F-4D97-AF65-F5344CB8AC3E}">
        <p14:creationId xmlns:p14="http://schemas.microsoft.com/office/powerpoint/2010/main" val="382080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 txBox="1">
            <a:spLocks noGrp="1"/>
          </p:cNvSpPr>
          <p:nvPr>
            <p:ph type="title" idx="4294967295"/>
          </p:nvPr>
        </p:nvSpPr>
        <p:spPr>
          <a:xfrm>
            <a:off x="4683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en-US" sz="4000" b="1" i="1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GOŚCIE Z PÓŁNOCY</a:t>
            </a:r>
            <a:endParaRPr/>
          </a:p>
        </p:txBody>
      </p: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1125537"/>
            <a:ext cx="2166938" cy="1965325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6" name="Google Shape;166;p16"/>
          <p:cNvSpPr txBox="1"/>
          <p:nvPr/>
        </p:nvSpPr>
        <p:spPr>
          <a:xfrm>
            <a:off x="1331912" y="3141662"/>
            <a:ext cx="2592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jemiołuszka</a:t>
            </a:r>
            <a:endParaRPr/>
          </a:p>
        </p:txBody>
      </p:sp>
      <p:sp>
        <p:nvSpPr>
          <p:cNvPr id="167" name="Google Shape;167;p16"/>
          <p:cNvSpPr txBox="1"/>
          <p:nvPr/>
        </p:nvSpPr>
        <p:spPr>
          <a:xfrm>
            <a:off x="5724525" y="3141662"/>
            <a:ext cx="12255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gil</a:t>
            </a:r>
            <a:endParaRPr/>
          </a:p>
        </p:txBody>
      </p:sp>
      <p:sp>
        <p:nvSpPr>
          <p:cNvPr id="168" name="Google Shape;168;p16"/>
          <p:cNvSpPr txBox="1"/>
          <p:nvPr/>
        </p:nvSpPr>
        <p:spPr>
          <a:xfrm>
            <a:off x="1547812" y="5661025"/>
            <a:ext cx="1800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czyżyk</a:t>
            </a:r>
            <a:endParaRPr/>
          </a:p>
        </p:txBody>
      </p:sp>
      <p:sp>
        <p:nvSpPr>
          <p:cNvPr id="169" name="Google Shape;169;p16"/>
          <p:cNvSpPr txBox="1"/>
          <p:nvPr/>
        </p:nvSpPr>
        <p:spPr>
          <a:xfrm>
            <a:off x="5076825" y="5661025"/>
            <a:ext cx="2592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szczygieł</a:t>
            </a:r>
            <a:endParaRPr/>
          </a:p>
        </p:txBody>
      </p:sp>
      <p:sp>
        <p:nvSpPr>
          <p:cNvPr id="170" name="Google Shape;170;p16"/>
          <p:cNvSpPr txBox="1"/>
          <p:nvPr/>
        </p:nvSpPr>
        <p:spPr>
          <a:xfrm>
            <a:off x="755700" y="6194261"/>
            <a:ext cx="76326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Dla</a:t>
            </a:r>
            <a:r>
              <a:rPr lang="en-US" sz="2000" b="0" i="1" u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1" u="none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tych</a:t>
            </a:r>
            <a:r>
              <a:rPr lang="en-US" sz="2000" b="0" i="1" u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1" u="none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ptaków</a:t>
            </a:r>
            <a:r>
              <a:rPr lang="en-US" sz="2000" b="0" i="1" u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1" u="none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zima</a:t>
            </a:r>
            <a:r>
              <a:rPr lang="en-US" sz="2000" b="0" i="1" u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w </a:t>
            </a:r>
            <a:r>
              <a:rPr lang="en-US" sz="2000" b="0" i="1" u="none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Polsce</a:t>
            </a:r>
            <a:r>
              <a:rPr lang="en-US" sz="2000" b="0" i="1" u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jest </a:t>
            </a:r>
            <a:r>
              <a:rPr lang="en-US" sz="2000" b="0" i="1" u="none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bardziej</a:t>
            </a:r>
            <a:r>
              <a:rPr lang="en-US" sz="2000" b="0" i="1" u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1" u="none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przychylna</a:t>
            </a:r>
            <a:r>
              <a:rPr lang="en-US" sz="2000" b="0" i="1" u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dirty="0"/>
          </a:p>
        </p:txBody>
      </p:sp>
      <p:pic>
        <p:nvPicPr>
          <p:cNvPr id="174" name="Google Shape;17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825" y="3644900"/>
            <a:ext cx="2657476" cy="1944687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5" name="Google Shape;17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8887" y="3644900"/>
            <a:ext cx="2663825" cy="1944687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6" name="Google Shape;176;p16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7812" y="1125537"/>
            <a:ext cx="2232025" cy="1943100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2AA5C0-79F0-FA4F-B14F-1ABAAFE14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i="1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KONIEC</a:t>
            </a:r>
            <a:endParaRPr lang="pl-PL" sz="66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BBF1B8E-476C-6E4B-9D42-AF5B51FC9DD2}"/>
              </a:ext>
            </a:extLst>
          </p:cNvPr>
          <p:cNvSpPr txBox="1"/>
          <p:nvPr/>
        </p:nvSpPr>
        <p:spPr>
          <a:xfrm>
            <a:off x="333631" y="5844699"/>
            <a:ext cx="2421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ANASTAZJA ORSKA 8C</a:t>
            </a:r>
          </a:p>
          <a:p>
            <a:endParaRPr lang="pl-PL" dirty="0"/>
          </a:p>
          <a:p>
            <a:r>
              <a:rPr lang="pl-PL" dirty="0"/>
              <a:t>DZIĘKUJĘZA UWAGĘ &lt;3</a:t>
            </a:r>
          </a:p>
        </p:txBody>
      </p:sp>
    </p:spTree>
    <p:extLst>
      <p:ext uri="{BB962C8B-B14F-4D97-AF65-F5344CB8AC3E}">
        <p14:creationId xmlns:p14="http://schemas.microsoft.com/office/powerpoint/2010/main" val="189111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 idx="4294967295"/>
          </p:nvPr>
        </p:nvSpPr>
        <p:spPr>
          <a:xfrm>
            <a:off x="468312" y="620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en-US" sz="4000" b="1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ZIMA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294967295"/>
          </p:nvPr>
        </p:nvSpPr>
        <p:spPr>
          <a:xfrm>
            <a:off x="2411412" y="2332037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Mrozi chłód, wodę ścina lód.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Spadły liście z drzew, umilkł ptaków śpiew.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Krótkie, chmurne dnie.</a:t>
            </a:r>
            <a:endParaRPr/>
          </a:p>
        </p:txBody>
      </p:sp>
      <p:pic>
        <p:nvPicPr>
          <p:cNvPr id="50" name="Google Shape;50;p8"/>
          <p:cNvPicPr preferRelativeResize="0">
            <a:picLocks noGrp="1"/>
          </p:cNvPicPr>
          <p:nvPr>
            <p:ph type="body" idx="4294967295"/>
          </p:nvPr>
        </p:nvPicPr>
        <p:blipFill/>
        <p:spPr>
          <a:xfrm>
            <a:off x="-3187448" y="1150899"/>
            <a:ext cx="2198649" cy="236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4292600"/>
            <a:ext cx="1355725" cy="180181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/>
          <p:nvPr/>
        </p:nvSpPr>
        <p:spPr>
          <a:xfrm>
            <a:off x="468312" y="3948378"/>
            <a:ext cx="2705217" cy="24902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8637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1363"/>
                </a:lnTo>
                <a:lnTo>
                  <a:pt x="93750" y="101363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4489"/>
                </a:lnTo>
                <a:lnTo>
                  <a:pt x="88125" y="23808"/>
                </a:lnTo>
                <a:lnTo>
                  <a:pt x="76875" y="23808"/>
                </a:lnTo>
                <a:lnTo>
                  <a:pt x="76875" y="34148"/>
                </a:lnTo>
                <a:close/>
              </a:path>
              <a:path w="120000" h="120000" fill="darkenLess" extrusionOk="0">
                <a:moveTo>
                  <a:pt x="88125" y="44489"/>
                </a:moveTo>
                <a:lnTo>
                  <a:pt x="88125" y="23808"/>
                </a:lnTo>
                <a:lnTo>
                  <a:pt x="76875" y="23808"/>
                </a:lnTo>
                <a:lnTo>
                  <a:pt x="76875" y="34148"/>
                </a:lnTo>
                <a:close/>
                <a:moveTo>
                  <a:pt x="26250" y="60000"/>
                </a:moveTo>
                <a:lnTo>
                  <a:pt x="26250" y="101363"/>
                </a:lnTo>
                <a:lnTo>
                  <a:pt x="54375" y="101363"/>
                </a:lnTo>
                <a:lnTo>
                  <a:pt x="54375" y="80681"/>
                </a:lnTo>
                <a:lnTo>
                  <a:pt x="65625" y="80681"/>
                </a:lnTo>
                <a:lnTo>
                  <a:pt x="65625" y="101363"/>
                </a:lnTo>
                <a:lnTo>
                  <a:pt x="93750" y="101363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8637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0681"/>
                </a:moveTo>
                <a:lnTo>
                  <a:pt x="65625" y="80681"/>
                </a:lnTo>
                <a:lnTo>
                  <a:pt x="65625" y="101363"/>
                </a:lnTo>
                <a:lnTo>
                  <a:pt x="54375" y="101363"/>
                </a:lnTo>
                <a:close/>
              </a:path>
              <a:path w="120000" h="120000" fill="none" extrusionOk="0">
                <a:moveTo>
                  <a:pt x="60000" y="18637"/>
                </a:moveTo>
                <a:lnTo>
                  <a:pt x="76875" y="34148"/>
                </a:lnTo>
                <a:lnTo>
                  <a:pt x="76875" y="23808"/>
                </a:lnTo>
                <a:lnTo>
                  <a:pt x="88125" y="23808"/>
                </a:lnTo>
                <a:lnTo>
                  <a:pt x="88125" y="44489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1363"/>
                </a:lnTo>
                <a:lnTo>
                  <a:pt x="26250" y="101363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4148"/>
                </a:moveTo>
                <a:lnTo>
                  <a:pt x="88125" y="44489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1363"/>
                </a:moveTo>
                <a:lnTo>
                  <a:pt x="54375" y="80681"/>
                </a:lnTo>
                <a:lnTo>
                  <a:pt x="65625" y="80681"/>
                </a:lnTo>
                <a:lnTo>
                  <a:pt x="65625" y="101363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/>
          <p:cNvPicPr preferRelativeResize="0">
            <a:picLocks noGrp="1"/>
          </p:cNvPicPr>
          <p:nvPr>
            <p:ph type="body" idx="4294967295"/>
          </p:nvPr>
        </p:nvPicPr>
        <p:blipFill/>
        <p:spPr>
          <a:xfrm flipH="1">
            <a:off x="9143999" y="5794512"/>
            <a:ext cx="111211" cy="106363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>
            <a:spLocks noGrp="1"/>
          </p:cNvSpPr>
          <p:nvPr>
            <p:ph type="title" idx="4294967295"/>
          </p:nvPr>
        </p:nvSpPr>
        <p:spPr>
          <a:xfrm>
            <a:off x="-18097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en-US" sz="4000" b="1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ZIMA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4294967295"/>
          </p:nvPr>
        </p:nvSpPr>
        <p:spPr>
          <a:xfrm>
            <a:off x="971550" y="1268412"/>
            <a:ext cx="5976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Char char="•"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Zimą dni stają się coraz krótsze.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Char char="•"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 drzew opadły wszystkie liście.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Char char="•"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Temperatura powietrza spada poniżej zera.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Char char="•"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Uprawiamy różne sporty zimowe.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Char char="•"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Nadchodzą Święta Bożego Narodzenia.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Char char="•"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Zimowe miesiące to: Grudzień, Styczeń i Luty.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1" u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1" u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6877050" y="188912"/>
            <a:ext cx="2087586" cy="29511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gradFill>
            <a:gsLst>
              <a:gs pos="0">
                <a:srgbClr val="FFFF66"/>
              </a:gs>
              <a:gs pos="100000">
                <a:srgbClr val="99FFCC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CC3399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/>
          <p:nvPr/>
        </p:nvSpPr>
        <p:spPr>
          <a:xfrm>
            <a:off x="7235825" y="1196975"/>
            <a:ext cx="1150800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"/>
              <a:buNone/>
            </a:pPr>
            <a:r>
              <a:rPr lang="en-US" sz="6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5400" b="1" i="0" u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7092950" y="2205037"/>
            <a:ext cx="14415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PIERWSZY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DZIEŃ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ZIMY</a:t>
            </a:r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6877050" y="765175"/>
            <a:ext cx="177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GRUDZIEŃ</a:t>
            </a:r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687" y="4652962"/>
            <a:ext cx="1355725" cy="180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>
            <a:picLocks noGrp="1"/>
          </p:cNvPicPr>
          <p:nvPr>
            <p:ph type="body" idx="4294967295"/>
          </p:nvPr>
        </p:nvPicPr>
        <p:blipFill/>
        <p:spPr>
          <a:xfrm>
            <a:off x="9279180" y="5938974"/>
            <a:ext cx="45719" cy="9190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en-US" sz="4000" b="1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ZIMĄ:</a:t>
            </a: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4294967295"/>
          </p:nvPr>
        </p:nvSpPr>
        <p:spPr>
          <a:xfrm>
            <a:off x="1908175" y="1412875"/>
            <a:ext cx="4896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Char char="•"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Na dworze panuje mróz,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None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 z nieba pada śnieg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Char char="•"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Niektóre zwierzęta zapadają w </a:t>
            </a:r>
            <a:r>
              <a:rPr lang="en-US" sz="2200" b="0" i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sen zimowy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Char char="•"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Inne muszą przetrwać ten </a:t>
            </a:r>
            <a:r>
              <a:rPr lang="en-US" sz="2200" b="0" i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trudny czas </a:t>
            </a: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walki z głodem i chłodem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Char char="•"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Krajobraz ożywiają </a:t>
            </a:r>
            <a:r>
              <a:rPr lang="en-US" sz="2200" b="0" i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ptaki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Char char="•"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Część z nich przylatuje z dalekiej </a:t>
            </a:r>
            <a:r>
              <a:rPr lang="en-US" sz="2200" b="0" i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Północy</a:t>
            </a:r>
            <a:endParaRPr/>
          </a:p>
          <a:p>
            <a: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1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3662" y="4581525"/>
            <a:ext cx="1355725" cy="180181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/>
          <p:nvPr/>
        </p:nvSpPr>
        <p:spPr>
          <a:xfrm>
            <a:off x="247135" y="3175687"/>
            <a:ext cx="1661040" cy="357218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8637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1363"/>
                </a:lnTo>
                <a:lnTo>
                  <a:pt x="93750" y="101363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4489"/>
                </a:lnTo>
                <a:lnTo>
                  <a:pt x="88125" y="23808"/>
                </a:lnTo>
                <a:lnTo>
                  <a:pt x="76875" y="23808"/>
                </a:lnTo>
                <a:lnTo>
                  <a:pt x="76875" y="34148"/>
                </a:lnTo>
                <a:close/>
              </a:path>
              <a:path w="120000" h="120000" fill="darkenLess" extrusionOk="0">
                <a:moveTo>
                  <a:pt x="88125" y="44489"/>
                </a:moveTo>
                <a:lnTo>
                  <a:pt x="88125" y="23808"/>
                </a:lnTo>
                <a:lnTo>
                  <a:pt x="76875" y="23808"/>
                </a:lnTo>
                <a:lnTo>
                  <a:pt x="76875" y="34148"/>
                </a:lnTo>
                <a:close/>
                <a:moveTo>
                  <a:pt x="26250" y="60000"/>
                </a:moveTo>
                <a:lnTo>
                  <a:pt x="26250" y="101363"/>
                </a:lnTo>
                <a:lnTo>
                  <a:pt x="54375" y="101363"/>
                </a:lnTo>
                <a:lnTo>
                  <a:pt x="54375" y="80681"/>
                </a:lnTo>
                <a:lnTo>
                  <a:pt x="65625" y="80681"/>
                </a:lnTo>
                <a:lnTo>
                  <a:pt x="65625" y="101363"/>
                </a:lnTo>
                <a:lnTo>
                  <a:pt x="93750" y="101363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8637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0681"/>
                </a:moveTo>
                <a:lnTo>
                  <a:pt x="65625" y="80681"/>
                </a:lnTo>
                <a:lnTo>
                  <a:pt x="65625" y="101363"/>
                </a:lnTo>
                <a:lnTo>
                  <a:pt x="54375" y="101363"/>
                </a:lnTo>
                <a:close/>
              </a:path>
              <a:path w="120000" h="120000" fill="none" extrusionOk="0">
                <a:moveTo>
                  <a:pt x="60000" y="18637"/>
                </a:moveTo>
                <a:lnTo>
                  <a:pt x="76875" y="34148"/>
                </a:lnTo>
                <a:lnTo>
                  <a:pt x="76875" y="23808"/>
                </a:lnTo>
                <a:lnTo>
                  <a:pt x="88125" y="23808"/>
                </a:lnTo>
                <a:lnTo>
                  <a:pt x="88125" y="44489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1363"/>
                </a:lnTo>
                <a:lnTo>
                  <a:pt x="26250" y="101363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4148"/>
                </a:moveTo>
                <a:lnTo>
                  <a:pt x="88125" y="44489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1363"/>
                </a:moveTo>
                <a:lnTo>
                  <a:pt x="54375" y="80681"/>
                </a:lnTo>
                <a:lnTo>
                  <a:pt x="65625" y="80681"/>
                </a:lnTo>
                <a:lnTo>
                  <a:pt x="65625" y="101363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en-US" sz="4000" b="1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ŚNIEG</a:t>
            </a:r>
            <a:endParaRPr/>
          </a:p>
        </p:txBody>
      </p:sp>
      <p:pic>
        <p:nvPicPr>
          <p:cNvPr id="84" name="Google Shape;84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2420937"/>
            <a:ext cx="2089200" cy="1821000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85" name="Google Shape;85;p11"/>
          <p:cNvSpPr txBox="1"/>
          <p:nvPr/>
        </p:nvSpPr>
        <p:spPr>
          <a:xfrm>
            <a:off x="684212" y="5373687"/>
            <a:ext cx="7705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Nigdy nie spotkasz dwóch takich samych płatków śniegu.</a:t>
            </a:r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1412" y="2997200"/>
            <a:ext cx="2149475" cy="1933575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7" name="Google Shape;8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6462" y="2420937"/>
            <a:ext cx="2016125" cy="1885950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8" name="Google Shape;8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77050" y="3068637"/>
            <a:ext cx="2106612" cy="1892300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89" name="Google Shape;89;p11"/>
          <p:cNvSpPr txBox="1"/>
          <p:nvPr/>
        </p:nvSpPr>
        <p:spPr>
          <a:xfrm>
            <a:off x="539750" y="908050"/>
            <a:ext cx="7964400" cy="1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None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Śnieg to</a:t>
            </a:r>
            <a:r>
              <a:rPr lang="en-US" sz="4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opad w postaci kryształków lodu, o kształtach gwiazdek, łączących się w płatki śniegu.</a:t>
            </a:r>
            <a:endParaRPr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 idx="4294967295"/>
          </p:nvPr>
        </p:nvSpPr>
        <p:spPr>
          <a:xfrm>
            <a:off x="4683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en-US" sz="4000" b="1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CIEKAWOSTKI</a:t>
            </a:r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4294967295"/>
          </p:nvPr>
        </p:nvSpPr>
        <p:spPr>
          <a:xfrm>
            <a:off x="4643437" y="1268412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None/>
            </a:pPr>
            <a:r>
              <a:rPr lang="en-US" sz="2200" b="1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Szadź - </a:t>
            </a: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jeśli przy mglistej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None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pogodzie temperatura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None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powietrza spadnie poniżej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None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zera to na roślinach mogą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None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utworzyć się lodowe igiełki.</a:t>
            </a:r>
            <a:r>
              <a:rPr lang="en-US" sz="2000" b="0" i="0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4294967295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260350"/>
            <a:ext cx="636587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260350"/>
            <a:ext cx="636587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2" descr="Grafika:Windbuchencom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50" y="1196975"/>
            <a:ext cx="3111500" cy="2338388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2" name="Google Shape;102;p12"/>
          <p:cNvSpPr txBox="1"/>
          <p:nvPr/>
        </p:nvSpPr>
        <p:spPr>
          <a:xfrm>
            <a:off x="755650" y="4724400"/>
            <a:ext cx="324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None/>
            </a:pPr>
            <a:r>
              <a:rPr lang="en-US" sz="2200" b="1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Szron</a:t>
            </a: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to zamarznięta rosa.</a:t>
            </a:r>
            <a:endParaRPr/>
          </a:p>
        </p:txBody>
      </p:sp>
      <p:pic>
        <p:nvPicPr>
          <p:cNvPr id="103" name="Google Shape;103;p12" descr="Grafika:Rauhreif Kristalle-834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6825" y="3789362"/>
            <a:ext cx="3168650" cy="2371725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3" descr="Zdjęcie udostępnione dzięki uprzejmości Philipa Greenspuna: http://philip.greenspun.com/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3789362"/>
            <a:ext cx="2232025" cy="1592262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2" name="Google Shape;112;p13"/>
          <p:cNvSpPr txBox="1">
            <a:spLocks noGrp="1"/>
          </p:cNvSpPr>
          <p:nvPr>
            <p:ph type="title" idx="4294967295"/>
          </p:nvPr>
        </p:nvSpPr>
        <p:spPr>
          <a:xfrm>
            <a:off x="395287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en-US" sz="4000" b="1" i="1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ZWIERZĘTA ZAPADAJĄCE </a:t>
            </a:r>
            <a:br>
              <a:rPr lang="en-US" sz="4000" b="1" i="1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4000" b="1" i="1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 SEN ZIMOWY</a:t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>
            <a:off x="5508625" y="1773237"/>
            <a:ext cx="3311400" cy="1440000"/>
          </a:xfrm>
          <a:prstGeom prst="cloudCallout">
            <a:avLst>
              <a:gd name="adj1" fmla="val 15874"/>
              <a:gd name="adj2" fmla="val 35508"/>
            </a:avLst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5724525" y="1989137"/>
            <a:ext cx="31686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ookman Old Style"/>
              <a:buNone/>
            </a:pPr>
            <a:r>
              <a:rPr lang="en-US" sz="16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Śpię w jamie zwaną gawrą.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ookman Old Style"/>
              <a:buNone/>
            </a:pPr>
            <a:r>
              <a:rPr lang="en-US" sz="16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Pod skórą mam tyle tłuszczu,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ookman Old Style"/>
              <a:buNone/>
            </a:pPr>
            <a:r>
              <a:rPr lang="en-US" sz="16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że nie muszę wstawać, aby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ookman Old Style"/>
              <a:buNone/>
            </a:pPr>
            <a:r>
              <a:rPr lang="en-US" sz="16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się pożywić.</a:t>
            </a:r>
            <a:endParaRPr/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3937" y="4581525"/>
            <a:ext cx="2232025" cy="1617662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6" name="Google Shape;116;p13"/>
          <p:cNvSpPr txBox="1"/>
          <p:nvPr/>
        </p:nvSpPr>
        <p:spPr>
          <a:xfrm>
            <a:off x="6372225" y="5516562"/>
            <a:ext cx="2016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niedźwiedź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3779837" y="6308725"/>
            <a:ext cx="17271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borsuk</a:t>
            </a:r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3492500" y="2924175"/>
            <a:ext cx="2232000" cy="1400100"/>
          </a:xfrm>
          <a:prstGeom prst="cloudCallout">
            <a:avLst>
              <a:gd name="adj1" fmla="val 5362"/>
              <a:gd name="adj2" fmla="val 30196"/>
            </a:avLst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ookman Old Style"/>
              <a:buNone/>
            </a:pPr>
            <a:r>
              <a:rPr lang="en-US" sz="16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Bardzo lubię spać. Mam ciepłą norę.</a:t>
            </a:r>
            <a:endParaRPr/>
          </a:p>
        </p:txBody>
      </p:sp>
      <p:pic>
        <p:nvPicPr>
          <p:cNvPr id="119" name="Google Shape;11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750" y="3789362"/>
            <a:ext cx="2232025" cy="1604962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20" name="Google Shape;120;p13"/>
          <p:cNvSpPr/>
          <p:nvPr/>
        </p:nvSpPr>
        <p:spPr>
          <a:xfrm>
            <a:off x="468312" y="2060575"/>
            <a:ext cx="2951100" cy="1440000"/>
          </a:xfrm>
          <a:prstGeom prst="cloudCallout">
            <a:avLst>
              <a:gd name="adj1" fmla="val 10515"/>
              <a:gd name="adj2" fmla="val 27673"/>
            </a:avLst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ookman Old Style"/>
              <a:buNone/>
            </a:pPr>
            <a:r>
              <a:rPr lang="en-US" sz="16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Zwijam się w kuleczkę i śpię w norce pod korzeniami drzew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755650" y="5516562"/>
            <a:ext cx="17271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jeż</a:t>
            </a:r>
            <a:endParaRPr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en-US" sz="4000" b="1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ZWIERZĘTA ZIMĄ</a:t>
            </a:r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468312" y="9080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None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Niektóre zwierzęta nie zasypiają na zimę.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None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Ich futro staje się gęstsze, a więc i cieplejsze.</a:t>
            </a:r>
            <a:endParaRPr/>
          </a:p>
        </p:txBody>
      </p:sp>
      <p:sp>
        <p:nvSpPr>
          <p:cNvPr id="131" name="Google Shape;131;p14"/>
          <p:cNvSpPr txBox="1"/>
          <p:nvPr/>
        </p:nvSpPr>
        <p:spPr>
          <a:xfrm>
            <a:off x="395287" y="5157787"/>
            <a:ext cx="5760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man Old Style"/>
              <a:buNone/>
            </a:pPr>
            <a:r>
              <a:rPr lang="en-US" sz="22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Ślady stóp zwierząt odbite na śniegu nazywamy tropami.</a:t>
            </a:r>
            <a:endParaRPr/>
          </a:p>
        </p:txBody>
      </p:sp>
      <p:pic>
        <p:nvPicPr>
          <p:cNvPr id="132" name="Google Shape;132;p14" descr="Grafika:Canis lupus portrai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1916112"/>
            <a:ext cx="1847850" cy="2333625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3" name="Google Shape;133;p14" descr="Image:Frischlinge mit Bache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475" y="2276475"/>
            <a:ext cx="2305050" cy="1993901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4" name="Google Shape;13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2225" y="1916112"/>
            <a:ext cx="1944687" cy="2376487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5" name="Google Shape;135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9562" y="5084762"/>
            <a:ext cx="1657350" cy="1152525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6" name="Google Shape;136;p14"/>
          <p:cNvSpPr txBox="1"/>
          <p:nvPr/>
        </p:nvSpPr>
        <p:spPr>
          <a:xfrm>
            <a:off x="1042987" y="4437062"/>
            <a:ext cx="15114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wilk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3276600" y="4437062"/>
            <a:ext cx="25194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dzik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6588125" y="4437062"/>
            <a:ext cx="1512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zając</a:t>
            </a:r>
            <a:endParaRPr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 idx="4294967295"/>
          </p:nvPr>
        </p:nvSpPr>
        <p:spPr>
          <a:xfrm>
            <a:off x="53975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en-US" sz="4000" b="1" i="1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PTAKI ZIMUJĄCE W KRAJU</a:t>
            </a:r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1763712" y="5516562"/>
            <a:ext cx="1800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wróbel</a:t>
            </a:r>
            <a:endParaRPr/>
          </a:p>
        </p:txBody>
      </p:sp>
      <p:sp>
        <p:nvSpPr>
          <p:cNvPr id="149" name="Google Shape;149;p15"/>
          <p:cNvSpPr txBox="1"/>
          <p:nvPr/>
        </p:nvSpPr>
        <p:spPr>
          <a:xfrm>
            <a:off x="5580062" y="2997200"/>
            <a:ext cx="1800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sikorka</a:t>
            </a:r>
            <a:endParaRPr/>
          </a:p>
        </p:txBody>
      </p:sp>
      <p:sp>
        <p:nvSpPr>
          <p:cNvPr id="150" name="Google Shape;150;p15"/>
          <p:cNvSpPr txBox="1"/>
          <p:nvPr/>
        </p:nvSpPr>
        <p:spPr>
          <a:xfrm>
            <a:off x="1476375" y="2997200"/>
            <a:ext cx="23034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wrona</a:t>
            </a:r>
            <a:endParaRPr/>
          </a:p>
        </p:txBody>
      </p:sp>
      <p:sp>
        <p:nvSpPr>
          <p:cNvPr id="151" name="Google Shape;151;p15"/>
          <p:cNvSpPr txBox="1"/>
          <p:nvPr/>
        </p:nvSpPr>
        <p:spPr>
          <a:xfrm>
            <a:off x="2268537" y="6092825"/>
            <a:ext cx="4896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1" i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!</a:t>
            </a:r>
            <a:r>
              <a:rPr lang="en-US" sz="2000" i="1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Nie</a:t>
            </a:r>
            <a:r>
              <a:rPr lang="en-US" sz="2000" i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i="1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zapomnijcie</a:t>
            </a:r>
            <a:r>
              <a:rPr lang="en-US" sz="2000" i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r>
              <a:rPr lang="en-US" sz="2000" i="1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że</a:t>
            </a:r>
            <a:r>
              <a:rPr lang="en-US" sz="2000" i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i="1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nie</a:t>
            </a:r>
            <a:r>
              <a:rPr lang="en-US" sz="2000" i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1" u="none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dokarmiamy</a:t>
            </a:r>
            <a:r>
              <a:rPr lang="en-US" sz="2000" b="0" i="1" u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1" u="none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ptaków</a:t>
            </a:r>
            <a:r>
              <a:rPr lang="en-US" sz="2000" b="0" i="1" u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1" u="none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zimą</a:t>
            </a:r>
            <a:r>
              <a:rPr lang="en-US" sz="2000" b="1" i="1" u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!</a:t>
            </a:r>
            <a:endParaRPr b="1" dirty="0"/>
          </a:p>
        </p:txBody>
      </p:sp>
      <p:pic>
        <p:nvPicPr>
          <p:cNvPr id="152" name="Google Shape;15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825" y="1125537"/>
            <a:ext cx="2663824" cy="1790700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1912" y="3573462"/>
            <a:ext cx="2590800" cy="1812925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4" name="Google Shape;15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6825" y="3573462"/>
            <a:ext cx="2663825" cy="1800225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5" name="Google Shape;155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1912" y="1125537"/>
            <a:ext cx="2592387" cy="1779587"/>
          </a:xfrm>
          <a:prstGeom prst="rect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6" name="Google Shape;156;p15"/>
          <p:cNvSpPr txBox="1"/>
          <p:nvPr/>
        </p:nvSpPr>
        <p:spPr>
          <a:xfrm>
            <a:off x="5580062" y="5516562"/>
            <a:ext cx="1584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</a:pPr>
            <a:r>
              <a:rPr lang="en-US" sz="2000" b="0" i="1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sroka</a:t>
            </a:r>
            <a:endParaRPr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290</Words>
  <Application>Microsoft Macintosh PowerPoint</Application>
  <PresentationFormat>Pokaz na ekranie (4:3)</PresentationFormat>
  <Paragraphs>73</Paragraphs>
  <Slides>11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Bodoni 72 Smallcaps Book</vt:lpstr>
      <vt:lpstr>Bookman Old Style</vt:lpstr>
      <vt:lpstr>Projekt domyślny</vt:lpstr>
      <vt:lpstr>Prezentacja programu PowerPoint</vt:lpstr>
      <vt:lpstr>ZIMA</vt:lpstr>
      <vt:lpstr>ZIMA</vt:lpstr>
      <vt:lpstr>ZIMĄ:</vt:lpstr>
      <vt:lpstr>ŚNIEG</vt:lpstr>
      <vt:lpstr>CIEKAWOSTKI</vt:lpstr>
      <vt:lpstr>ZWIERZĘTA ZAPADAJĄCE  W SEN ZIMOWY</vt:lpstr>
      <vt:lpstr>ZWIERZĘTA ZIMĄ</vt:lpstr>
      <vt:lpstr>PTAKI ZIMUJĄCE W KRAJU</vt:lpstr>
      <vt:lpstr>GOŚCIE Z PÓŁNOCY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Katarzyna Orska</cp:lastModifiedBy>
  <cp:revision>1</cp:revision>
  <dcterms:modified xsi:type="dcterms:W3CDTF">2021-01-27T07:31:09Z</dcterms:modified>
</cp:coreProperties>
</file>