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8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B5D84E-F192-4F2B-B593-180A83D41618}" type="datetime1">
              <a:rPr lang="sk-SK" smtClean="0"/>
              <a:t>19.12.2021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3CF208-1976-478C-ACF2-425B24589165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sk-SK" noProof="0" smtClean="0"/>
              <a:t>Kliknutím upravte štýl predlohy podnadpisov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4E604044-D29F-4D7A-9713-E726076CB499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8" name="Priama spojnica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7813FB-4906-4072-AE2C-D7CDC77B1570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36CB1-57AC-4290-807A-6BD740544ABE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7" name="Priama spojnica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D8A465-F0C6-413C-A3F4-5D0F2183BAAD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3EA79D-7A3C-4B2A-816F-0A27A55151F2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8" name="Priama spojnica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A8BD11-8FFD-4A47-B3E5-035DCEF9C1F9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noProof="0" smtClean="0"/>
              <a:t>Upraviť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4F9127-0702-4A06-8F23-8391AF575B9E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9D81FF-7B82-49BE-8D4F-B16B27C293CD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67031B-0F6C-4519-A426-78B36F3AD51B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DA8DD9-B3AA-493E-B103-E4D2FC1F43B6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52DF92-EFA5-4B8B-A6EB-4A48D741CE70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8" name="Priama spojnica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11A7163-FC26-4F62-B021-77D6C3A110C6}" type="datetime1">
              <a:rPr lang="sk-SK" noProof="0" smtClean="0"/>
              <a:t>19.12.2021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cxnSp>
        <p:nvCxnSpPr>
          <p:cNvPr id="7" name="Priama spojnica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Obdĺžnik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sk-SK" dirty="0" smtClean="0">
                <a:solidFill>
                  <a:srgbClr val="FFFFFF"/>
                </a:solidFill>
              </a:rPr>
              <a:t>OBVODY A OBSAHY V OBORE Desatinných čísel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pPr rtl="0"/>
            <a:r>
              <a:rPr lang="sk-SK" dirty="0" smtClean="0">
                <a:solidFill>
                  <a:srgbClr val="FFFFFF"/>
                </a:solidFill>
              </a:rPr>
              <a:t>Ing. Mgr. Lívia </a:t>
            </a:r>
            <a:r>
              <a:rPr lang="sk-SK" dirty="0" err="1" smtClean="0">
                <a:solidFill>
                  <a:srgbClr val="FFFFFF"/>
                </a:solidFill>
              </a:rPr>
              <a:t>Kmecová</a:t>
            </a:r>
            <a:endParaRPr lang="sk-SK" dirty="0">
              <a:solidFill>
                <a:srgbClr val="FFFFFF"/>
              </a:solidFill>
            </a:endParaRPr>
          </a:p>
        </p:txBody>
      </p:sp>
      <p:cxnSp>
        <p:nvCxnSpPr>
          <p:cNvPr id="23" name="Priama spojnica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OBVOD Obdĺžnika V OBORE Desatinných čísel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9762" t="37390" r="28836" b="20518"/>
          <a:stretch/>
        </p:blipFill>
        <p:spPr bwMode="auto">
          <a:xfrm>
            <a:off x="1254035" y="2020390"/>
            <a:ext cx="8147174" cy="4288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9779726" y="1680754"/>
            <a:ext cx="1506583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0744200" y="2220686"/>
            <a:ext cx="968829" cy="16546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703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</a:t>
            </a:r>
            <a:r>
              <a:rPr lang="sk-SK" dirty="0" err="1" smtClean="0"/>
              <a:t>úLOHA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1. Vypočítaj obvod obdĺžnika, ak:</a:t>
            </a:r>
            <a:r>
              <a:rPr lang="sk-SK" dirty="0"/>
              <a:t> </a:t>
            </a:r>
          </a:p>
          <a:p>
            <a:r>
              <a:rPr lang="sk-SK" b="1" dirty="0"/>
              <a:t> </a:t>
            </a:r>
            <a:r>
              <a:rPr lang="sk-SK" dirty="0"/>
              <a:t>a) a = 6,7 cm, b=2,6cm     </a:t>
            </a:r>
            <a:r>
              <a:rPr lang="sk-SK" dirty="0" smtClean="0"/>
              <a:t> </a:t>
            </a:r>
            <a:r>
              <a:rPr lang="sk-SK" dirty="0"/>
              <a:t>b) a = 40,8 mm, b=20,2mm     </a:t>
            </a:r>
            <a:r>
              <a:rPr lang="sk-SK" dirty="0" smtClean="0"/>
              <a:t>    </a:t>
            </a:r>
            <a:r>
              <a:rPr lang="sk-SK" dirty="0"/>
              <a:t>c) a=3,9 m, b= 4,9 </a:t>
            </a:r>
            <a:r>
              <a:rPr lang="sk-SK" dirty="0" smtClean="0"/>
              <a:t>m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       o=</a:t>
            </a:r>
            <a:r>
              <a:rPr lang="sk-SK" dirty="0" smtClean="0"/>
              <a:t>?                                             o=?                                     o=?</a:t>
            </a:r>
            <a:endParaRPr lang="sk-SK" dirty="0" smtClean="0"/>
          </a:p>
        </p:txBody>
      </p:sp>
      <p:sp>
        <p:nvSpPr>
          <p:cNvPr id="4" name="Obdĺžnik 3"/>
          <p:cNvSpPr/>
          <p:nvPr/>
        </p:nvSpPr>
        <p:spPr>
          <a:xfrm>
            <a:off x="1132115" y="3283131"/>
            <a:ext cx="2708366" cy="1297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5129349" y="3396343"/>
            <a:ext cx="1785257" cy="10450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8464731" y="3396343"/>
            <a:ext cx="2035629" cy="653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70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Obdĺžnika- ZOPAKUJME SI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Vypočítajte obsah obdĺžnika ABCD, ak a=14 cm a b= 12 cm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b=12cm</a:t>
            </a:r>
          </a:p>
          <a:p>
            <a:endParaRPr lang="sk-SK" dirty="0"/>
          </a:p>
          <a:p>
            <a:r>
              <a:rPr lang="sk-SK" dirty="0" smtClean="0"/>
              <a:t>     a=14cm</a:t>
            </a:r>
          </a:p>
          <a:p>
            <a:r>
              <a:rPr lang="sk-SK" dirty="0" smtClean="0"/>
              <a:t>S= a. b</a:t>
            </a:r>
          </a:p>
          <a:p>
            <a:r>
              <a:rPr lang="sk-SK" dirty="0" smtClean="0"/>
              <a:t>S= 14.12</a:t>
            </a:r>
          </a:p>
          <a:p>
            <a:r>
              <a:rPr lang="sk-SK" dirty="0" smtClean="0"/>
              <a:t>S= 168 cm</a:t>
            </a:r>
            <a:r>
              <a:rPr lang="sk-SK" baseline="30000" dirty="0" smtClean="0"/>
              <a:t>2</a:t>
            </a:r>
            <a:endParaRPr lang="sk-SK" baseline="30000" dirty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227909" y="2769326"/>
            <a:ext cx="1924594" cy="905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/>
          <p:nvPr/>
        </p:nvPicPr>
        <p:blipFill rotWithShape="1">
          <a:blip r:embed="rId2"/>
          <a:srcRect l="43254" t="31276" r="42460" b="42857"/>
          <a:stretch/>
        </p:blipFill>
        <p:spPr bwMode="auto">
          <a:xfrm>
            <a:off x="5989865" y="2872331"/>
            <a:ext cx="3145426" cy="2944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417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Obdĺžnika V OBORE Desatinných čísel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0159" t="36685" r="28704" b="11581"/>
          <a:stretch/>
        </p:blipFill>
        <p:spPr bwMode="auto">
          <a:xfrm>
            <a:off x="1375954" y="1706880"/>
            <a:ext cx="7977052" cy="493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139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úloha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/>
          <a:lstStyle/>
          <a:p>
            <a:pPr lvl="0"/>
            <a:r>
              <a:rPr lang="sk-SK" b="1" dirty="0"/>
              <a:t>Vypočítaj obsah </a:t>
            </a:r>
            <a:r>
              <a:rPr lang="sk-SK" b="1" dirty="0" smtClean="0"/>
              <a:t>obdĺžnika, </a:t>
            </a:r>
            <a:r>
              <a:rPr lang="sk-SK" b="1" dirty="0"/>
              <a:t>ak</a:t>
            </a:r>
            <a:r>
              <a:rPr lang="sk-SK" b="1" dirty="0" smtClean="0"/>
              <a:t>: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a) a </a:t>
            </a:r>
            <a:r>
              <a:rPr lang="sk-SK" dirty="0"/>
              <a:t>= 3,7 cm a b= 2,9 cm   </a:t>
            </a:r>
            <a:r>
              <a:rPr lang="sk-SK" dirty="0" smtClean="0"/>
              <a:t>  </a:t>
            </a:r>
            <a:r>
              <a:rPr lang="sk-SK" dirty="0"/>
              <a:t>b) a = 0,5 dm a </a:t>
            </a:r>
            <a:r>
              <a:rPr lang="sk-SK" dirty="0" smtClean="0"/>
              <a:t>b=0,9d    </a:t>
            </a:r>
            <a:r>
              <a:rPr lang="sk-SK" dirty="0"/>
              <a:t>c) a=2,32 mm a b=7,3 </a:t>
            </a:r>
            <a:r>
              <a:rPr lang="sk-SK" dirty="0" smtClean="0"/>
              <a:t>mm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       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</a:t>
            </a:r>
            <a:r>
              <a:rPr lang="sk-SK" dirty="0" smtClean="0"/>
              <a:t>   S=?                                       S=?                                            S=?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341120" y="3248297"/>
            <a:ext cx="2011680" cy="8447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720046" y="3135086"/>
            <a:ext cx="2412274" cy="11146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8438606" y="3126377"/>
            <a:ext cx="2151017" cy="5573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001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71483" cy="1499616"/>
          </a:xfrm>
        </p:spPr>
        <p:txBody>
          <a:bodyPr/>
          <a:lstStyle/>
          <a:p>
            <a:r>
              <a:rPr lang="sk-SK" dirty="0"/>
              <a:t>OBVOD A OBSAH </a:t>
            </a:r>
            <a:r>
              <a:rPr lang="sk-SK" dirty="0" smtClean="0"/>
              <a:t>Obdĺžnika v </a:t>
            </a:r>
            <a:r>
              <a:rPr lang="sk-SK" dirty="0"/>
              <a:t>slovných úlohách</a:t>
            </a:r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9762" t="31747" r="29498" b="12757"/>
          <a:stretch/>
        </p:blipFill>
        <p:spPr bwMode="auto">
          <a:xfrm>
            <a:off x="1776550" y="1524000"/>
            <a:ext cx="6975564" cy="4841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651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Obsah pravouhlého trojuholníka ako polovica obsahu obdĺžnika</a:t>
            </a:r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0159" t="44210" r="28836" b="18166"/>
          <a:stretch/>
        </p:blipFill>
        <p:spPr bwMode="auto">
          <a:xfrm>
            <a:off x="2134572" y="2362172"/>
            <a:ext cx="7498994" cy="3870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886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pravouhlého trojuholníka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0423" t="41622" r="31217" b="31805"/>
          <a:stretch/>
        </p:blipFill>
        <p:spPr bwMode="auto">
          <a:xfrm>
            <a:off x="2376430" y="2621280"/>
            <a:ext cx="7612301" cy="341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652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úloha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Vypočítaj obsah pravouhlého trojuholníka, ktorého kolmé strany majú rozmery:</a:t>
            </a:r>
          </a:p>
          <a:p>
            <a:pPr lvl="0"/>
            <a:r>
              <a:rPr lang="sk-SK" dirty="0"/>
              <a:t>a</a:t>
            </a:r>
            <a:r>
              <a:rPr lang="sk-SK" dirty="0" smtClean="0"/>
              <a:t>) 3 </a:t>
            </a:r>
            <a:r>
              <a:rPr lang="sk-SK" dirty="0"/>
              <a:t>cm a 5 cm</a:t>
            </a:r>
          </a:p>
          <a:p>
            <a:pPr lvl="0"/>
            <a:r>
              <a:rPr lang="sk-SK" dirty="0"/>
              <a:t>b</a:t>
            </a:r>
            <a:r>
              <a:rPr lang="sk-SK" dirty="0" smtClean="0"/>
              <a:t>) 2,6 </a:t>
            </a:r>
            <a:r>
              <a:rPr lang="sk-SK" dirty="0"/>
              <a:t>dm a 5 dm</a:t>
            </a:r>
          </a:p>
          <a:p>
            <a:pPr lvl="0"/>
            <a:r>
              <a:rPr lang="sk-SK" dirty="0"/>
              <a:t>c</a:t>
            </a:r>
            <a:r>
              <a:rPr lang="sk-SK" dirty="0" smtClean="0"/>
              <a:t>) 0,8 </a:t>
            </a:r>
            <a:r>
              <a:rPr lang="sk-SK" dirty="0"/>
              <a:t>m a 1,2 m</a:t>
            </a:r>
          </a:p>
        </p:txBody>
      </p:sp>
      <p:sp>
        <p:nvSpPr>
          <p:cNvPr id="4" name="Pravouhlý trojuholník 3"/>
          <p:cNvSpPr/>
          <p:nvPr/>
        </p:nvSpPr>
        <p:spPr>
          <a:xfrm rot="10354910">
            <a:off x="4850674" y="3875314"/>
            <a:ext cx="1968137" cy="1314995"/>
          </a:xfrm>
          <a:prstGeom prst="rt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48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Obvod štvorca – zopakujem si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3644" t="27248" r="19146" b="29894"/>
          <a:stretch/>
        </p:blipFill>
        <p:spPr bwMode="auto">
          <a:xfrm>
            <a:off x="809898" y="1785257"/>
            <a:ext cx="9797142" cy="4702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50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OBVOD Štvorca v obore desatinných čísel</a:t>
            </a:r>
            <a:endParaRPr lang="sk-SK" dirty="0"/>
          </a:p>
        </p:txBody>
      </p:sp>
      <p:pic>
        <p:nvPicPr>
          <p:cNvPr id="12" name="Zástupný objekt pre obsah 11"/>
          <p:cNvPicPr>
            <a:picLocks noGrp="1"/>
          </p:cNvPicPr>
          <p:nvPr>
            <p:ph idx="1"/>
          </p:nvPr>
        </p:nvPicPr>
        <p:blipFill rotWithShape="1">
          <a:blip r:embed="rId2"/>
          <a:srcRect l="29762" t="50088" r="32143" b="13228"/>
          <a:stretch/>
        </p:blipFill>
        <p:spPr bwMode="auto">
          <a:xfrm>
            <a:off x="1654628" y="1567544"/>
            <a:ext cx="8177349" cy="4737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9030789" y="2569029"/>
            <a:ext cx="1079862" cy="1001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9831977" y="3662825"/>
            <a:ext cx="844731" cy="7837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10485120" y="4511040"/>
            <a:ext cx="539931" cy="5138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611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úloha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Vypočítaj </a:t>
            </a:r>
            <a:r>
              <a:rPr lang="sk-SK" b="1" dirty="0"/>
              <a:t>obvod štvorca, ak:</a:t>
            </a:r>
            <a:r>
              <a:rPr lang="sk-SK" dirty="0"/>
              <a:t> </a:t>
            </a:r>
            <a:endParaRPr lang="sk-SK" dirty="0" smtClean="0"/>
          </a:p>
          <a:p>
            <a:endParaRPr lang="sk-SK" dirty="0"/>
          </a:p>
          <a:p>
            <a:r>
              <a:rPr lang="sk-SK" b="1" dirty="0"/>
              <a:t> </a:t>
            </a:r>
            <a:r>
              <a:rPr lang="sk-SK" dirty="0"/>
              <a:t>a) a = </a:t>
            </a:r>
            <a:r>
              <a:rPr lang="sk-SK" dirty="0" smtClean="0"/>
              <a:t>6,74 </a:t>
            </a:r>
            <a:r>
              <a:rPr lang="sk-SK" dirty="0"/>
              <a:t>cm                     b) a = 40,8 mm                            </a:t>
            </a:r>
            <a:r>
              <a:rPr lang="sk-SK" dirty="0" smtClean="0"/>
              <a:t>  </a:t>
            </a:r>
            <a:r>
              <a:rPr lang="sk-SK" dirty="0"/>
              <a:t>c) 3,9 </a:t>
            </a:r>
            <a:r>
              <a:rPr lang="sk-SK" dirty="0" smtClean="0"/>
              <a:t>m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</a:t>
            </a:r>
            <a:r>
              <a:rPr lang="sk-SK" dirty="0" smtClean="0"/>
              <a:t> o=?                                    o=?                                           </a:t>
            </a:r>
            <a:r>
              <a:rPr lang="sk-SK" dirty="0"/>
              <a:t>o</a:t>
            </a:r>
            <a:r>
              <a:rPr lang="sk-SK" dirty="0" smtClean="0"/>
              <a:t>=?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445623" y="3962400"/>
            <a:ext cx="1524000" cy="13149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4737463" y="3910149"/>
            <a:ext cx="1532708" cy="13672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8525691" y="3827417"/>
            <a:ext cx="1558835" cy="14194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913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štvorca- zopakujme si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678" cy="4236720"/>
          </a:xfrm>
        </p:spPr>
        <p:txBody>
          <a:bodyPr>
            <a:normAutofit/>
          </a:bodyPr>
          <a:lstStyle/>
          <a:p>
            <a:r>
              <a:rPr lang="sk-SK" dirty="0" smtClean="0"/>
              <a:t>Vypočítajte obsah štvorca ABCD, ak a=15cm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                       a=15 cm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S= a. a</a:t>
            </a:r>
          </a:p>
          <a:p>
            <a:r>
              <a:rPr lang="sk-SK" dirty="0" smtClean="0"/>
              <a:t>S=15.15</a:t>
            </a:r>
          </a:p>
          <a:p>
            <a:r>
              <a:rPr lang="sk-SK" dirty="0" smtClean="0"/>
              <a:t>S= 225 CM</a:t>
            </a:r>
            <a:r>
              <a:rPr lang="sk-SK" baseline="30000" dirty="0" smtClean="0"/>
              <a:t>2</a:t>
            </a:r>
            <a:endParaRPr lang="sk-SK" baseline="30000" dirty="0"/>
          </a:p>
          <a:p>
            <a:endParaRPr lang="sk-SK" dirty="0" smtClean="0"/>
          </a:p>
          <a:p>
            <a:r>
              <a:rPr lang="sk-SK" dirty="0"/>
              <a:t> </a:t>
            </a:r>
          </a:p>
        </p:txBody>
      </p:sp>
      <p:sp>
        <p:nvSpPr>
          <p:cNvPr id="5" name="Obdĺžnik 4"/>
          <p:cNvSpPr/>
          <p:nvPr/>
        </p:nvSpPr>
        <p:spPr>
          <a:xfrm>
            <a:off x="1428206" y="2751909"/>
            <a:ext cx="1428205" cy="1384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/>
          <p:nvPr/>
        </p:nvPicPr>
        <p:blipFill rotWithShape="1">
          <a:blip r:embed="rId2"/>
          <a:srcRect l="24636" t="49206" r="58310" b="21958"/>
          <a:stretch/>
        </p:blipFill>
        <p:spPr bwMode="auto">
          <a:xfrm>
            <a:off x="5535929" y="2751908"/>
            <a:ext cx="3712574" cy="3466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961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Štvorca v obore desatinných čísel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0159" t="41152" r="28704" b="9641"/>
          <a:stretch/>
        </p:blipFill>
        <p:spPr bwMode="auto">
          <a:xfrm>
            <a:off x="1706878" y="1602377"/>
            <a:ext cx="7802881" cy="5111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77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úloha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1</a:t>
            </a:r>
            <a:r>
              <a:rPr lang="sk-SK" b="1" dirty="0"/>
              <a:t>. Vypočítaj </a:t>
            </a:r>
            <a:r>
              <a:rPr lang="sk-SK" b="1" dirty="0" smtClean="0"/>
              <a:t>obsah </a:t>
            </a:r>
            <a:r>
              <a:rPr lang="sk-SK" b="1" dirty="0"/>
              <a:t>štvorca, ak:</a:t>
            </a:r>
            <a:r>
              <a:rPr lang="sk-SK" dirty="0"/>
              <a:t> </a:t>
            </a:r>
          </a:p>
          <a:p>
            <a:r>
              <a:rPr lang="sk-SK" b="1" dirty="0"/>
              <a:t> </a:t>
            </a:r>
            <a:r>
              <a:rPr lang="sk-SK" dirty="0"/>
              <a:t>a) a = 6,74 cm                     b) a = 40,8 mm                       </a:t>
            </a:r>
            <a:r>
              <a:rPr lang="sk-SK" dirty="0" smtClean="0"/>
              <a:t>   </a:t>
            </a:r>
            <a:r>
              <a:rPr lang="sk-SK" dirty="0"/>
              <a:t>c) 3,9 </a:t>
            </a:r>
            <a:r>
              <a:rPr lang="sk-SK" dirty="0" smtClean="0"/>
              <a:t>m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         S=?                                   S=?                                        S=?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593669" y="3405051"/>
            <a:ext cx="1236617" cy="1149531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711337" y="3274423"/>
            <a:ext cx="1349829" cy="128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8107680" y="3187336"/>
            <a:ext cx="1480457" cy="1454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210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OBVOD A OBSAH Štvorca v slovných úlohách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0291" t="25397" r="28174" b="23339"/>
          <a:stretch/>
        </p:blipFill>
        <p:spPr bwMode="auto">
          <a:xfrm>
            <a:off x="1724297" y="1785257"/>
            <a:ext cx="7532914" cy="4693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720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OBVOD Obdĺžnika- ZOPAKUJME SI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0668" t="29101" r="19147" b="26984"/>
          <a:stretch/>
        </p:blipFill>
        <p:spPr bwMode="auto">
          <a:xfrm>
            <a:off x="1219200" y="1654630"/>
            <a:ext cx="9100457" cy="4476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9528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ny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779_TF22378848.potx" id="{35991936-50A3-4ABA-ADE4-70946498CD53}" vid="{05B68BCB-93A0-41E9-9DA6-37B539C060D1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Integrál</Template>
  <TotalTime>0</TotalTime>
  <Words>273</Words>
  <Application>Microsoft Office PowerPoint</Application>
  <PresentationFormat>Širokouhlá</PresentationFormat>
  <Paragraphs>67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Calibri</vt:lpstr>
      <vt:lpstr>Tw Cen MT</vt:lpstr>
      <vt:lpstr>Tw Cen MT Condensed</vt:lpstr>
      <vt:lpstr>Wingdings 3</vt:lpstr>
      <vt:lpstr>Integrálny</vt:lpstr>
      <vt:lpstr>OBVODY A OBSAHY V OBORE Desatinných čísel</vt:lpstr>
      <vt:lpstr>Obvod štvorca – zopakujem si</vt:lpstr>
      <vt:lpstr>OBVOD Štvorca v obore desatinných čísel</vt:lpstr>
      <vt:lpstr>Domáca úloha</vt:lpstr>
      <vt:lpstr>Obsah štvorca- zopakujme si</vt:lpstr>
      <vt:lpstr>OBSAH Štvorca v obore desatinných čísel</vt:lpstr>
      <vt:lpstr>Domáca úloha</vt:lpstr>
      <vt:lpstr>OBVOD A OBSAH Štvorca v slovných úlohách</vt:lpstr>
      <vt:lpstr>OBVOD Obdĺžnika- ZOPAKUJME SI</vt:lpstr>
      <vt:lpstr>OBVOD Obdĺžnika V OBORE Desatinných čísel</vt:lpstr>
      <vt:lpstr>Domáca úLOHA</vt:lpstr>
      <vt:lpstr>OBSAH Obdĺžnika- ZOPAKUJME SI</vt:lpstr>
      <vt:lpstr>OBSAH Obdĺžnika V OBORE Desatinných čísel</vt:lpstr>
      <vt:lpstr>Domáca úloha</vt:lpstr>
      <vt:lpstr>OBVOD A OBSAH Obdĺžnika v slovných úlohách</vt:lpstr>
      <vt:lpstr>Obsah pravouhlého trojuholníka ako polovica obsahu obdĺžnika</vt:lpstr>
      <vt:lpstr>Obsah pravouhlého trojuholníka</vt:lpstr>
      <vt:lpstr>Domáca úloha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2021-12-15T11:06:38Z</dcterms:created>
  <dcterms:modified xsi:type="dcterms:W3CDTF">2021-12-19T17:40:43Z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