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4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24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jpeg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6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>Lesné spoločenstvo - stromy</a:t>
            </a:r>
            <a:b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4000" b="1" dirty="0" smtClean="0">
                <a:solidFill>
                  <a:schemeClr val="accent6">
                    <a:lumMod val="50000"/>
                  </a:schemeClr>
                </a:solidFill>
              </a:rPr>
              <a:t>Biológia 7. roč. variant A</a:t>
            </a:r>
            <a:endParaRPr lang="sk-SK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       Mgr. Mária Zubková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Tajemství lesa: stromy mají vrásky a vůní vysílají důležité signály  ostatním - Deník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239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Smrek</a:t>
            </a:r>
            <a:endParaRPr lang="sk-SK" sz="4100" b="1" spc="-1" dirty="0">
              <a:latin typeface="Arial"/>
            </a:endParaRPr>
          </a:p>
        </p:txBody>
      </p:sp>
      <p:pic>
        <p:nvPicPr>
          <p:cNvPr id="23554" name="Picture 2" descr="smr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286000"/>
            <a:ext cx="2133600" cy="3581400"/>
          </a:xfrm>
          <a:prstGeom prst="rect">
            <a:avLst/>
          </a:prstGeom>
          <a:noFill/>
        </p:spPr>
      </p:pic>
      <p:sp>
        <p:nvSpPr>
          <p:cNvPr id="23556" name="AutoShape 4" descr="Smrek obyčajný | JUST Slove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8" name="AutoShape 6" descr="Smrek obyčajný | JUST Slove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3560" name="Picture 8" descr="Čierny smrek | FUMEE Mastery Of Na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86200"/>
            <a:ext cx="1581150" cy="2533651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33400" y="1905000"/>
            <a:ext cx="579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 zemi má veľmi plytké korene,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ihlice sú ostré, obrastajú celý konárik,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plody sú šišky,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šišky na konároch visia,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smrek má mäkké drevo.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00200" y="685800"/>
            <a:ext cx="65532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Smrek</a:t>
            </a:r>
            <a:endParaRPr lang="sk-SK" sz="4100" b="1" spc="-1" dirty="0">
              <a:latin typeface="Arial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Jedľa</a:t>
            </a:r>
            <a:endParaRPr lang="sk-SK" sz="4100" b="1" spc="-1" dirty="0">
              <a:latin typeface="Arial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9600" y="2209800"/>
            <a:ext cx="5334000" cy="27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má mäkké a ploché ihlice,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plody sú šišky,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šišky na konároch stoja, po dozretí sa</a:t>
            </a:r>
          </a:p>
          <a:p>
            <a:pPr>
              <a:lnSpc>
                <a:spcPct val="150000"/>
              </a:lnSpc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celé rozpadnú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jedľa má mäkké drevo.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Jedľa bie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981200"/>
            <a:ext cx="3057525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685800"/>
            <a:ext cx="74676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400" spc="-1" dirty="0" smtClean="0">
                <a:latin typeface="Times New Roman"/>
              </a:rPr>
              <a:t>Spoznáš stromy na obrázkoch?</a:t>
            </a:r>
            <a:endParaRPr lang="sk-SK" sz="4400" spc="-1" dirty="0">
              <a:latin typeface="Arial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38200" y="1905000"/>
            <a:ext cx="1752600" cy="2819400"/>
          </a:xfrm>
          <a:prstGeom prst="rect">
            <a:avLst/>
          </a:prstGeom>
          <a:ln w="76200" cmpd="tri">
            <a:solidFill>
              <a:schemeClr val="tx1"/>
            </a:solidFill>
          </a:ln>
        </p:spPr>
      </p:pic>
      <p:pic>
        <p:nvPicPr>
          <p:cNvPr id="4" name="Picture 2" descr="smre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905000"/>
            <a:ext cx="1676400" cy="29718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981200"/>
            <a:ext cx="1676400" cy="28194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Obrázek 55_1"/>
          <p:cNvPicPr/>
          <p:nvPr/>
        </p:nvPicPr>
        <p:blipFill>
          <a:blip r:embed="rId7"/>
          <a:stretch/>
        </p:blipFill>
        <p:spPr>
          <a:xfrm>
            <a:off x="7086600" y="1905000"/>
            <a:ext cx="1480440" cy="2895600"/>
          </a:xfrm>
          <a:prstGeom prst="rect">
            <a:avLst/>
          </a:prstGeom>
          <a:ln w="10800">
            <a:noFill/>
          </a:ln>
        </p:spPr>
      </p:pic>
      <p:sp>
        <p:nvSpPr>
          <p:cNvPr id="7" name="Obdĺžnik 6"/>
          <p:cNvSpPr/>
          <p:nvPr/>
        </p:nvSpPr>
        <p:spPr>
          <a:xfrm>
            <a:off x="8367667" y="4751844"/>
            <a:ext cx="184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sk-SK" sz="2200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9144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dub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32004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smrek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54102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breza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7162800" y="5181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borovica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6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81000" y="381000"/>
            <a:ext cx="7905819" cy="83099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sk-SK" sz="4800" b="1" spc="-1" dirty="0" smtClean="0">
                <a:latin typeface="Times New Roman"/>
              </a:rPr>
              <a:t>Z </a:t>
            </a:r>
            <a:r>
              <a:rPr lang="sk-SK" sz="4800" spc="-1" dirty="0" smtClean="0">
                <a:latin typeface="Times New Roman"/>
              </a:rPr>
              <a:t>akého</a:t>
            </a:r>
            <a:r>
              <a:rPr lang="sk-SK" sz="4800" b="1" spc="-1" dirty="0" smtClean="0">
                <a:latin typeface="Times New Roman"/>
              </a:rPr>
              <a:t> stromu sú tieto listy</a:t>
            </a:r>
            <a:r>
              <a:rPr lang="sk-SK" sz="4100" b="1" spc="-1" dirty="0" smtClean="0">
                <a:latin typeface="Times New Roman"/>
              </a:rPr>
              <a:t>?</a:t>
            </a:r>
            <a:endParaRPr lang="sk-SK" sz="4100" b="1" spc="-1" dirty="0">
              <a:latin typeface="Arial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0"/>
            <a:ext cx="1828800" cy="14112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10" descr="Uvoľnia napätie, dodajú silu a zlepšia zdravie: Naučte sa využívať liečivú  silu stromo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2133600"/>
            <a:ext cx="1428750" cy="1781176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209800"/>
            <a:ext cx="1447800" cy="16573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2" descr="Hrab obyčajný - Carpinus betul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2286000"/>
            <a:ext cx="1978025" cy="1600200"/>
          </a:xfrm>
          <a:prstGeom prst="rect">
            <a:avLst/>
          </a:prstGeom>
          <a:noFill/>
        </p:spPr>
      </p:pic>
      <p:sp>
        <p:nvSpPr>
          <p:cNvPr id="8" name="CustomShape 4"/>
          <p:cNvSpPr/>
          <p:nvPr/>
        </p:nvSpPr>
        <p:spPr>
          <a:xfrm>
            <a:off x="762000" y="43434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>
                <a:solidFill>
                  <a:srgbClr val="468A1A"/>
                </a:solidFill>
                <a:latin typeface="Times New Roman"/>
              </a:rPr>
              <a:t>hrab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048000" y="43434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javor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5181600" y="44196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buk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1" name="CustomShape 4"/>
          <p:cNvSpPr/>
          <p:nvPr/>
        </p:nvSpPr>
        <p:spPr>
          <a:xfrm>
            <a:off x="7239000" y="44958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spc="-1" dirty="0" smtClean="0">
                <a:solidFill>
                  <a:srgbClr val="468A1A"/>
                </a:solidFill>
                <a:latin typeface="Times New Roman"/>
              </a:rPr>
              <a:t>dub</a:t>
            </a:r>
            <a:endParaRPr lang="sk-SK" sz="2200" spc="-1" dirty="0">
              <a:solidFill>
                <a:srgbClr val="468A1A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90600" y="304800"/>
            <a:ext cx="7440435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spc="-1" dirty="0" smtClean="0">
                <a:latin typeface="Times New Roman"/>
              </a:rPr>
              <a:t>Na akom strome rastú tieto plody?</a:t>
            </a:r>
            <a:endParaRPr lang="sk-SK" sz="4100" spc="-1" dirty="0">
              <a:latin typeface="Arial"/>
            </a:endParaRPr>
          </a:p>
        </p:txBody>
      </p:sp>
      <p:pic>
        <p:nvPicPr>
          <p:cNvPr id="3" name="Obrázek 244"/>
          <p:cNvPicPr/>
          <p:nvPr/>
        </p:nvPicPr>
        <p:blipFill>
          <a:blip r:embed="rId3" cstate="print"/>
          <a:stretch/>
        </p:blipFill>
        <p:spPr>
          <a:xfrm>
            <a:off x="1066800" y="1828800"/>
            <a:ext cx="1905000" cy="1524000"/>
          </a:xfrm>
          <a:prstGeom prst="rect">
            <a:avLst/>
          </a:prstGeom>
          <a:ln w="10800">
            <a:noFill/>
          </a:ln>
        </p:spPr>
      </p:pic>
      <p:pic>
        <p:nvPicPr>
          <p:cNvPr id="4" name="Obrázek 239"/>
          <p:cNvPicPr/>
          <p:nvPr/>
        </p:nvPicPr>
        <p:blipFill>
          <a:blip r:embed="rId4"/>
          <a:stretch/>
        </p:blipFill>
        <p:spPr>
          <a:xfrm>
            <a:off x="3810000" y="1752600"/>
            <a:ext cx="1752600" cy="1600200"/>
          </a:xfrm>
          <a:prstGeom prst="rect">
            <a:avLst/>
          </a:prstGeom>
          <a:ln w="10800">
            <a:noFill/>
          </a:ln>
        </p:spPr>
      </p:pic>
      <p:pic>
        <p:nvPicPr>
          <p:cNvPr id="5" name="Obrázek 250"/>
          <p:cNvPicPr/>
          <p:nvPr/>
        </p:nvPicPr>
        <p:blipFill>
          <a:blip r:embed="rId5" cstate="print"/>
          <a:stretch/>
        </p:blipFill>
        <p:spPr>
          <a:xfrm>
            <a:off x="6172200" y="1828800"/>
            <a:ext cx="1828800" cy="1524000"/>
          </a:xfrm>
          <a:prstGeom prst="rect">
            <a:avLst/>
          </a:prstGeom>
          <a:ln w="10800">
            <a:noFill/>
          </a:ln>
        </p:spPr>
      </p:pic>
      <p:sp>
        <p:nvSpPr>
          <p:cNvPr id="6" name="CustomShape 4"/>
          <p:cNvSpPr/>
          <p:nvPr/>
        </p:nvSpPr>
        <p:spPr>
          <a:xfrm>
            <a:off x="1219200" y="38100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buk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7" name="CustomShape 4"/>
          <p:cNvSpPr/>
          <p:nvPr/>
        </p:nvSpPr>
        <p:spPr>
          <a:xfrm>
            <a:off x="4038600" y="38862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dub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6553200" y="3886200"/>
            <a:ext cx="1440000" cy="5400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hrab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24200" y="533400"/>
            <a:ext cx="4468531" cy="7232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100" spc="-1" dirty="0" smtClean="0">
                <a:latin typeface="Times New Roman"/>
                <a:ea typeface="DejaVu Sans"/>
              </a:rPr>
              <a:t>Teraz je rad na tebe!</a:t>
            </a:r>
            <a:endParaRPr lang="sk-SK" sz="4100" spc="-1" dirty="0">
              <a:latin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7201" y="2133600"/>
            <a:ext cx="716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Vyhľadaj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na internete informácie o ďalších stromoch, ktoré rastú v našom lese.</a:t>
            </a:r>
            <a:r>
              <a:rPr lang="sk-SK" sz="2400" spc="-1" dirty="0" smtClean="0">
                <a:solidFill>
                  <a:srgbClr val="468A1A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sk-SK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25602" name="Picture 2" descr="Dieťa Počítač Študent - Obrázok zdarma na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5562600" cy="31242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Les je jedno z najstarších a najpestrejších spoločenstiev.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Má rozličnú podobu. Mení sa v závislosti od nadmorskej výšky. 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 lese sú lesné poschodia.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975" t="57146" r="2841" b="27554"/>
          <a:stretch>
            <a:fillRect/>
          </a:stretch>
        </p:blipFill>
        <p:spPr bwMode="auto">
          <a:xfrm>
            <a:off x="838200" y="2971800"/>
            <a:ext cx="76199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sk-SK" sz="28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Les tvoria prevažne   </a:t>
            </a:r>
            <a:r>
              <a:rPr lang="sk-SK" sz="2800" b="1" spc="-1" dirty="0" smtClean="0">
                <a:solidFill>
                  <a:schemeClr val="tx1"/>
                </a:solidFill>
                <a:latin typeface="Times New Roman"/>
                <a:ea typeface="DejaVu Sans"/>
              </a:rPr>
              <a:t>listnaté     a      ihličnaté stromy.</a:t>
            </a:r>
          </a:p>
          <a:p>
            <a:pPr>
              <a:lnSpc>
                <a:spcPct val="100000"/>
              </a:lnSpc>
            </a:pPr>
            <a:endParaRPr lang="sk-SK" sz="2800" spc="-1" dirty="0" smtClean="0">
              <a:solidFill>
                <a:schemeClr val="tx1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sk-SK" sz="2800" spc="-1" dirty="0" smtClean="0">
              <a:solidFill>
                <a:schemeClr val="tx1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sk-SK" sz="2800" spc="-1" dirty="0" smtClean="0">
              <a:solidFill>
                <a:schemeClr val="tx1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sk-SK" sz="28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sk-SK" sz="2800" spc="-1" dirty="0" smtClean="0">
              <a:latin typeface="Arial"/>
            </a:endParaRPr>
          </a:p>
          <a:p>
            <a:r>
              <a:rPr lang="sk-SK" sz="24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Listnaté stromy </a:t>
            </a:r>
            <a:r>
              <a:rPr lang="sk-SK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– majú opadavé listy,</a:t>
            </a:r>
          </a:p>
          <a:p>
            <a:pPr>
              <a:buNone/>
            </a:pPr>
            <a:r>
              <a:rPr lang="sk-SK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– cez zimu sú  bez listov.</a:t>
            </a:r>
          </a:p>
          <a:p>
            <a:pPr>
              <a:buNone/>
            </a:pPr>
            <a:endParaRPr lang="sk-SK" sz="2400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r>
              <a:rPr lang="sk-SK" sz="2400" b="1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Ihličnaté stromy </a:t>
            </a:r>
            <a:r>
              <a:rPr lang="sk-SK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– sú väčšinou zelené, </a:t>
            </a:r>
          </a:p>
          <a:p>
            <a:pPr>
              <a:buNone/>
            </a:pPr>
            <a:r>
              <a:rPr lang="sk-SK" sz="24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                               –  ihličie neopadáva naraz, postupne sa vymieňa.</a:t>
            </a:r>
          </a:p>
          <a:p>
            <a:pPr>
              <a:lnSpc>
                <a:spcPct val="100000"/>
              </a:lnSpc>
              <a:buNone/>
            </a:pPr>
            <a:endParaRPr lang="sk-SK" sz="2800" spc="-1" dirty="0" smtClean="0">
              <a:latin typeface="Arial"/>
            </a:endParaRP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sk-SK" b="1" spc="-1" dirty="0" smtClean="0">
                <a:solidFill>
                  <a:schemeClr val="tx1"/>
                </a:solidFill>
                <a:latin typeface="Times New Roman"/>
                <a:ea typeface="DejaVu Sans"/>
              </a:rPr>
              <a:t>Stromy v lese</a:t>
            </a:r>
            <a:endParaRPr lang="sk-SK" spc="-1" dirty="0">
              <a:solidFill>
                <a:schemeClr val="tx1"/>
              </a:solidFill>
              <a:latin typeface="Arial"/>
            </a:endParaRPr>
          </a:p>
        </p:txBody>
      </p:sp>
      <p:pic>
        <p:nvPicPr>
          <p:cNvPr id="4" name="Obrázek 52_1"/>
          <p:cNvPicPr/>
          <p:nvPr/>
        </p:nvPicPr>
        <p:blipFill>
          <a:blip r:embed="rId3"/>
          <a:stretch/>
        </p:blipFill>
        <p:spPr>
          <a:xfrm>
            <a:off x="3810000" y="2133600"/>
            <a:ext cx="1118760" cy="1676400"/>
          </a:xfrm>
          <a:prstGeom prst="rect">
            <a:avLst/>
          </a:prstGeom>
          <a:ln w="10800">
            <a:noFill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/>
          <a:srcRect l="28571" t="4167" b="4167"/>
          <a:stretch>
            <a:fillRect/>
          </a:stretch>
        </p:blipFill>
        <p:spPr bwMode="auto">
          <a:xfrm>
            <a:off x="6629400" y="2133600"/>
            <a:ext cx="1143000" cy="167640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6629400" y="1905000"/>
            <a:ext cx="2400656" cy="38862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Najznámejšie listnaté stromy</a:t>
            </a: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267200"/>
            <a:ext cx="1905000" cy="15049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 flipH="1">
            <a:off x="-3" y="1981200"/>
            <a:ext cx="66294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 smtClean="0"/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má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vysoký</a:t>
            </a:r>
            <a:r>
              <a:rPr lang="sk-SK" sz="2400" b="1" dirty="0" smtClean="0"/>
              <a:t> kmeň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sivú hladkú kôru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plody buka sú bukvice, živí sa nimi zver,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/>
              <a:t> v jeho blízkosti žije </a:t>
            </a:r>
            <a:r>
              <a:rPr lang="sk-SK" sz="2400" b="1" dirty="0" smtClean="0">
                <a:solidFill>
                  <a:schemeClr val="accent6">
                    <a:lumMod val="50000"/>
                  </a:schemeClr>
                </a:solidFill>
              </a:rPr>
              <a:t>roháč obyčajný.</a:t>
            </a:r>
          </a:p>
          <a:p>
            <a:r>
              <a:rPr lang="sk-SK" sz="2400" b="1" dirty="0" smtClean="0"/>
              <a:t> </a:t>
            </a:r>
            <a:endParaRPr lang="sk-SK" sz="2400" b="1" dirty="0"/>
          </a:p>
        </p:txBody>
      </p:sp>
      <p:pic>
        <p:nvPicPr>
          <p:cNvPr id="7" name="Obrázek 244"/>
          <p:cNvPicPr/>
          <p:nvPr/>
        </p:nvPicPr>
        <p:blipFill>
          <a:blip r:embed="rId6" cstate="print"/>
          <a:stretch/>
        </p:blipFill>
        <p:spPr>
          <a:xfrm>
            <a:off x="4724400" y="2057400"/>
            <a:ext cx="1295400" cy="1066800"/>
          </a:xfrm>
          <a:prstGeom prst="rect">
            <a:avLst/>
          </a:prstGeom>
          <a:ln w="10800">
            <a:noFill/>
          </a:ln>
        </p:spPr>
      </p:pic>
      <p:sp>
        <p:nvSpPr>
          <p:cNvPr id="8" name="BlokTextu 7"/>
          <p:cNvSpPr txBox="1"/>
          <p:nvPr/>
        </p:nvSpPr>
        <p:spPr>
          <a:xfrm>
            <a:off x="533400" y="1524000"/>
            <a:ext cx="3048000" cy="723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latin typeface="Times New Roman" pitchFamily="18" charset="0"/>
                <a:cs typeface="Times New Roman" pitchFamily="18" charset="0"/>
              </a:rPr>
              <a:t>Buk</a:t>
            </a:r>
            <a:endParaRPr lang="sk-SK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Roháč obecn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4419600"/>
            <a:ext cx="2238375" cy="1676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9600" y="914400"/>
            <a:ext cx="8229600" cy="723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latin typeface="Times New Roman" pitchFamily="18" charset="0"/>
                <a:cs typeface="Times New Roman" pitchFamily="18" charset="0"/>
              </a:rPr>
              <a:t>Dub</a:t>
            </a:r>
            <a:endParaRPr lang="sk-SK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562600" y="1981200"/>
            <a:ext cx="3200400" cy="4114800"/>
          </a:xfrm>
          <a:prstGeom prst="rect">
            <a:avLst/>
          </a:prstGeom>
          <a:ln w="76200" cmpd="tri">
            <a:solidFill>
              <a:schemeClr val="tx1"/>
            </a:solidFill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81200" y="4800600"/>
            <a:ext cx="1828800" cy="1411287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BlokTextu 5"/>
          <p:cNvSpPr txBox="1"/>
          <p:nvPr/>
        </p:nvSpPr>
        <p:spPr>
          <a:xfrm>
            <a:off x="838200" y="2133600"/>
            <a:ext cx="47244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má hrubý kmeň,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rozkonáruje sa nízko nad zemou,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drevo má tvrdé,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jeho plody sú žalude,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dožíva sa aj tisíc rokov.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sk-SK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sk-SK" dirty="0" smtClean="0"/>
          </a:p>
          <a:p>
            <a:pPr>
              <a:buClr>
                <a:schemeClr val="tx1"/>
              </a:buClr>
              <a:buFontTx/>
              <a:buChar char="-"/>
            </a:pPr>
            <a:endParaRPr lang="sk-SK" dirty="0"/>
          </a:p>
        </p:txBody>
      </p:sp>
      <p:pic>
        <p:nvPicPr>
          <p:cNvPr id="7" name="Obrázek 239"/>
          <p:cNvPicPr/>
          <p:nvPr/>
        </p:nvPicPr>
        <p:blipFill>
          <a:blip r:embed="rId6"/>
          <a:stretch/>
        </p:blipFill>
        <p:spPr>
          <a:xfrm>
            <a:off x="4191000" y="3352800"/>
            <a:ext cx="1143000" cy="1524000"/>
          </a:xfrm>
          <a:prstGeom prst="rect">
            <a:avLst/>
          </a:prstGeom>
          <a:ln w="10800">
            <a:noFill/>
          </a:ln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905000"/>
            <a:ext cx="2743200" cy="41910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BlokTextu 2"/>
          <p:cNvSpPr txBox="1"/>
          <p:nvPr/>
        </p:nvSpPr>
        <p:spPr>
          <a:xfrm>
            <a:off x="838200" y="838200"/>
            <a:ext cx="7543800" cy="7232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/>
              <a:t>Breza</a:t>
            </a:r>
            <a:endParaRPr lang="sk-SK" sz="41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304800" y="2209800"/>
            <a:ext cx="5486400" cy="19389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má štíhly kmeň a riedku korunu,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kmeň a konáre majú bielu kôrou,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kvety rastú v súkvetiach, nazývajú sa</a:t>
            </a:r>
          </a:p>
          <a:p>
            <a:pPr>
              <a:buClr>
                <a:schemeClr val="tx1"/>
              </a:buClr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jahňady,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drevo brezy je mäkké.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4800600"/>
            <a:ext cx="1143000" cy="144780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8" name="Picture 2" descr="Breza v kozmetike: čo všetko dokáže? - MojaLekáreň.s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3657600"/>
            <a:ext cx="1143000" cy="1752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Hrab obyčajný</a:t>
            </a:r>
            <a:endParaRPr lang="sk-SK" sz="4100" b="1" spc="-1" dirty="0">
              <a:latin typeface="Arial"/>
            </a:endParaRPr>
          </a:p>
        </p:txBody>
      </p:sp>
      <p:pic>
        <p:nvPicPr>
          <p:cNvPr id="3" name="Obrázek 250"/>
          <p:cNvPicPr/>
          <p:nvPr/>
        </p:nvPicPr>
        <p:blipFill>
          <a:blip r:embed="rId3" cstate="print"/>
          <a:stretch/>
        </p:blipFill>
        <p:spPr>
          <a:xfrm>
            <a:off x="4876800" y="4191000"/>
            <a:ext cx="1219200" cy="1905000"/>
          </a:xfrm>
          <a:prstGeom prst="rect">
            <a:avLst/>
          </a:prstGeom>
          <a:ln w="10800">
            <a:noFill/>
          </a:ln>
        </p:spPr>
      </p:pic>
      <p:pic>
        <p:nvPicPr>
          <p:cNvPr id="5" name="Obrázek 258"/>
          <p:cNvPicPr/>
          <p:nvPr/>
        </p:nvPicPr>
        <p:blipFill>
          <a:blip r:embed="rId4"/>
          <a:stretch/>
        </p:blipFill>
        <p:spPr>
          <a:xfrm>
            <a:off x="6705600" y="2971800"/>
            <a:ext cx="1981200" cy="3352800"/>
          </a:xfrm>
          <a:prstGeom prst="rect">
            <a:avLst/>
          </a:prstGeom>
          <a:ln w="10800"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533400" y="2133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jeho plody oriešky prirastajú k listeňom, rastú v celých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zväzkoch,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má tvrdé a ťažké drevo,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používa sa na stolárske práce.</a:t>
            </a:r>
          </a:p>
          <a:p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rab obyčajný - Carpinus betul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4419600"/>
            <a:ext cx="1978025" cy="1600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100" b="1" spc="-1" dirty="0" smtClean="0">
                <a:latin typeface="Times New Roman"/>
              </a:rPr>
              <a:t>Javor</a:t>
            </a:r>
            <a:endParaRPr lang="sk-SK" sz="4100" b="1" spc="-1" dirty="0">
              <a:latin typeface="Arial"/>
            </a:endParaRPr>
          </a:p>
        </p:txBody>
      </p:sp>
      <p:pic>
        <p:nvPicPr>
          <p:cNvPr id="1026" name="Picture 2" descr="upload.wikimedia.org/wikipedia/commons/thumb/2/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3276600"/>
            <a:ext cx="1866900" cy="3248025"/>
          </a:xfrm>
          <a:prstGeom prst="rect">
            <a:avLst/>
          </a:prstGeom>
          <a:noFill/>
        </p:spPr>
      </p:pic>
      <p:sp>
        <p:nvSpPr>
          <p:cNvPr id="1028" name="AutoShape 4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Uvoľnia napätie, dodajú silu a zlepšia zdravie: Naučte sa využívať liečivú  silu strom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876800"/>
            <a:ext cx="1428750" cy="1781176"/>
          </a:xfrm>
          <a:prstGeom prst="rect">
            <a:avLst/>
          </a:prstGeom>
          <a:noFill/>
        </p:spPr>
      </p:pic>
      <p:pic>
        <p:nvPicPr>
          <p:cNvPr id="1036" name="Picture 12" descr="Maple semínka. Zakryté barevné semínky na bílém pozadí. | CanSto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1905000"/>
            <a:ext cx="1123950" cy="113347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04800" y="2286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javor je strom s vajcovitou korunou,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ľahko sa rozpoznáva podľa tvaru jeho listov,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semena má s dvoma krídelkami, 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na Slovensku rastie vo vyšších polohách javor</a:t>
            </a:r>
          </a:p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 horský,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v nižších polohách menší javor poľný,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 z javorového dreva sa vyrábajú husle.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76400" y="457200"/>
            <a:ext cx="6819816" cy="707886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Najznámejšie ihličnaté stromy</a:t>
            </a:r>
            <a:endParaRPr lang="sk-SK" sz="4000" dirty="0"/>
          </a:p>
        </p:txBody>
      </p:sp>
      <p:sp>
        <p:nvSpPr>
          <p:cNvPr id="3" name="BlokTextu 2"/>
          <p:cNvSpPr txBox="1"/>
          <p:nvPr/>
        </p:nvSpPr>
        <p:spPr>
          <a:xfrm>
            <a:off x="533400" y="1524000"/>
            <a:ext cx="3048000" cy="723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4100" b="1" dirty="0" smtClean="0">
                <a:latin typeface="Times New Roman" pitchFamily="18" charset="0"/>
                <a:cs typeface="Times New Roman" pitchFamily="18" charset="0"/>
              </a:rPr>
              <a:t>Borovica</a:t>
            </a:r>
            <a:endParaRPr lang="sk-SK" sz="4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57200" y="2514600"/>
            <a:ext cx="4572000" cy="36112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vysoká, korene má hlboko v zemi,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má širokú nepravidelnú korunu,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hladkú kôru, ktorá sa odlupuje,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ihličie rastie po dvoch,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šišky visia na konári.</a:t>
            </a:r>
            <a:endParaRPr lang="sk-SK" sz="2400" b="1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5_1"/>
          <p:cNvPicPr/>
          <p:nvPr/>
        </p:nvPicPr>
        <p:blipFill>
          <a:blip r:embed="rId3"/>
          <a:stretch/>
        </p:blipFill>
        <p:spPr>
          <a:xfrm>
            <a:off x="6248400" y="1828800"/>
            <a:ext cx="1785240" cy="3047400"/>
          </a:xfrm>
          <a:prstGeom prst="rect">
            <a:avLst/>
          </a:prstGeom>
          <a:ln w="10800">
            <a:noFill/>
          </a:ln>
        </p:spPr>
      </p:pic>
      <p:pic>
        <p:nvPicPr>
          <p:cNvPr id="22530" name="Picture 2" descr="Jedľa sibírska | JUST Slovens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3276600"/>
            <a:ext cx="1905000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9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|1|1|0.9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1|0.9|1|0.9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0.7|0.6|0.8|0.8|0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Vlastná 1">
      <a:dk1>
        <a:srgbClr val="00B050"/>
      </a:dk1>
      <a:lt1>
        <a:sysClr val="window" lastClr="FFFFFF"/>
      </a:lt1>
      <a:dk2>
        <a:srgbClr val="92D050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367</Words>
  <PresentationFormat>Prezentácia na obrazovke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Hala</vt:lpstr>
      <vt:lpstr>Lesné spoločenstvo - stromy Biológia 7. roč. variant A</vt:lpstr>
      <vt:lpstr>LES</vt:lpstr>
      <vt:lpstr>Stromy v lese</vt:lpstr>
      <vt:lpstr>Najznámejšie listnaté stromy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spoločenstvo Biológia 7. roč.</dc:title>
  <dc:creator>Zubková</dc:creator>
  <cp:lastModifiedBy>Zubková</cp:lastModifiedBy>
  <cp:revision>61</cp:revision>
  <dcterms:created xsi:type="dcterms:W3CDTF">2021-12-19T19:50:28Z</dcterms:created>
  <dcterms:modified xsi:type="dcterms:W3CDTF">2021-12-21T09:35:12Z</dcterms:modified>
</cp:coreProperties>
</file>